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64" r:id="rId2"/>
    <p:sldId id="372" r:id="rId3"/>
    <p:sldId id="387" r:id="rId4"/>
    <p:sldId id="386" r:id="rId5"/>
    <p:sldId id="270" r:id="rId6"/>
    <p:sldId id="373" r:id="rId7"/>
    <p:sldId id="403" r:id="rId8"/>
    <p:sldId id="451" r:id="rId9"/>
    <p:sldId id="449" r:id="rId10"/>
    <p:sldId id="450" r:id="rId11"/>
    <p:sldId id="452" r:id="rId12"/>
    <p:sldId id="421" r:id="rId13"/>
    <p:sldId id="381" r:id="rId14"/>
    <p:sldId id="402" r:id="rId15"/>
    <p:sldId id="272" r:id="rId16"/>
    <p:sldId id="435" r:id="rId17"/>
    <p:sldId id="396" r:id="rId18"/>
    <p:sldId id="436" r:id="rId19"/>
    <p:sldId id="454" r:id="rId20"/>
    <p:sldId id="434" r:id="rId21"/>
    <p:sldId id="359" r:id="rId22"/>
    <p:sldId id="405" r:id="rId23"/>
    <p:sldId id="430" r:id="rId24"/>
    <p:sldId id="455" r:id="rId25"/>
    <p:sldId id="453" r:id="rId26"/>
    <p:sldId id="445" r:id="rId27"/>
  </p:sldIdLst>
  <p:sldSz cx="9144000" cy="6858000" type="screen4x3"/>
  <p:notesSz cx="6858000" cy="99472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FF3300"/>
    <a:srgbClr val="000099"/>
    <a:srgbClr val="FFFF00"/>
    <a:srgbClr val="341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p:cViewPr>
        <p:scale>
          <a:sx n="76" d="100"/>
          <a:sy n="76" d="100"/>
        </p:scale>
        <p:origin x="-1200"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H:\Director\budget%202018-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54501082101575"/>
          <c:y val="5.5613382231330812E-2"/>
          <c:w val="0.54427095050618901"/>
          <c:h val="0.90982606651780473"/>
        </c:manualLayout>
      </c:layout>
      <c:pieChart>
        <c:varyColors val="1"/>
        <c:ser>
          <c:idx val="0"/>
          <c:order val="0"/>
          <c:explosion val="25"/>
          <c:dLbls>
            <c:dLbl>
              <c:idx val="0"/>
              <c:tx>
                <c:rich>
                  <a:bodyPr/>
                  <a:lstStyle/>
                  <a:p>
                    <a:r>
                      <a:rPr lang="en-US" dirty="0" smtClean="0"/>
                      <a:t>Rs.73.78</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1"/>
              <c:tx>
                <c:rich>
                  <a:bodyPr/>
                  <a:lstStyle/>
                  <a:p>
                    <a:r>
                      <a:rPr lang="en-US" dirty="0" smtClean="0"/>
                      <a:t>Rs.11.46</a:t>
                    </a:r>
                    <a:endParaRPr lang="en-US" dirty="0"/>
                  </a:p>
                </c:rich>
              </c:tx>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800" b="1">
                    <a:solidFill>
                      <a:srgbClr val="FFFF00"/>
                    </a:solidFill>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val>
            <c:numRef>
              <c:f>Sheet3!$D$3:$D$4</c:f>
              <c:numCache>
                <c:formatCode>General</c:formatCode>
                <c:ptCount val="2"/>
                <c:pt idx="0">
                  <c:v>10205.64000000001</c:v>
                </c:pt>
                <c:pt idx="1">
                  <c:v>1553.01</c:v>
                </c:pt>
              </c:numCache>
            </c:numRef>
          </c:val>
        </c:ser>
        <c:dLbls>
          <c:showLegendKey val="0"/>
          <c:showVal val="1"/>
          <c:showCatName val="1"/>
          <c:showSerName val="0"/>
          <c:showPercent val="0"/>
          <c:showBubbleSize val="0"/>
          <c:showLeaderLines val="0"/>
        </c:dLbls>
        <c:firstSliceAng val="0"/>
      </c:pieChart>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0.67544</cdr:x>
      <cdr:y>0.08219</cdr:y>
    </cdr:from>
    <cdr:to>
      <cdr:x>0.73684</cdr:x>
      <cdr:y>0.15068</cdr:y>
    </cdr:to>
    <cdr:sp macro="" textlink="">
      <cdr:nvSpPr>
        <cdr:cNvPr id="4" name="Straight Arrow Connector 3"/>
        <cdr:cNvSpPr/>
      </cdr:nvSpPr>
      <cdr:spPr>
        <a:xfrm xmlns:a="http://schemas.openxmlformats.org/drawingml/2006/main" flipV="1">
          <a:off x="5867400" y="457200"/>
          <a:ext cx="533400" cy="3810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208" cy="497444"/>
          </a:xfrm>
          <a:prstGeom prst="rect">
            <a:avLst/>
          </a:prstGeom>
        </p:spPr>
        <p:txBody>
          <a:bodyPr vert="horz" lIns="92482" tIns="46241" rIns="92482" bIns="46241" rtlCol="0"/>
          <a:lstStyle>
            <a:lvl1pPr algn="l">
              <a:defRPr sz="1200"/>
            </a:lvl1pPr>
          </a:lstStyle>
          <a:p>
            <a:endParaRPr lang="en-US"/>
          </a:p>
        </p:txBody>
      </p:sp>
      <p:sp>
        <p:nvSpPr>
          <p:cNvPr id="3" name="Date Placeholder 2"/>
          <p:cNvSpPr>
            <a:spLocks noGrp="1"/>
          </p:cNvSpPr>
          <p:nvPr>
            <p:ph type="dt" sz="quarter" idx="1"/>
          </p:nvPr>
        </p:nvSpPr>
        <p:spPr>
          <a:xfrm>
            <a:off x="3885177" y="1"/>
            <a:ext cx="2971208" cy="497444"/>
          </a:xfrm>
          <a:prstGeom prst="rect">
            <a:avLst/>
          </a:prstGeom>
        </p:spPr>
        <p:txBody>
          <a:bodyPr vert="horz" lIns="92482" tIns="46241" rIns="92482" bIns="46241" rtlCol="0"/>
          <a:lstStyle>
            <a:lvl1pPr algn="r">
              <a:defRPr sz="1200"/>
            </a:lvl1pPr>
          </a:lstStyle>
          <a:p>
            <a:fld id="{9C3E8A89-CBC7-4D4A-8555-478AC49E71B9}" type="datetimeFigureOut">
              <a:rPr lang="en-US" smtClean="0"/>
              <a:pPr/>
              <a:t>6/26/2020</a:t>
            </a:fld>
            <a:endParaRPr lang="en-US"/>
          </a:p>
        </p:txBody>
      </p:sp>
      <p:sp>
        <p:nvSpPr>
          <p:cNvPr id="4" name="Footer Placeholder 3"/>
          <p:cNvSpPr>
            <a:spLocks noGrp="1"/>
          </p:cNvSpPr>
          <p:nvPr>
            <p:ph type="ftr" sz="quarter" idx="2"/>
          </p:nvPr>
        </p:nvSpPr>
        <p:spPr>
          <a:xfrm>
            <a:off x="0" y="9448232"/>
            <a:ext cx="2971208" cy="497443"/>
          </a:xfrm>
          <a:prstGeom prst="rect">
            <a:avLst/>
          </a:prstGeom>
        </p:spPr>
        <p:txBody>
          <a:bodyPr vert="horz" lIns="92482" tIns="46241" rIns="92482" bIns="46241" rtlCol="0" anchor="b"/>
          <a:lstStyle>
            <a:lvl1pPr algn="l">
              <a:defRPr sz="1200"/>
            </a:lvl1pPr>
          </a:lstStyle>
          <a:p>
            <a:endParaRPr lang="en-US"/>
          </a:p>
        </p:txBody>
      </p:sp>
      <p:sp>
        <p:nvSpPr>
          <p:cNvPr id="5" name="Slide Number Placeholder 4"/>
          <p:cNvSpPr>
            <a:spLocks noGrp="1"/>
          </p:cNvSpPr>
          <p:nvPr>
            <p:ph type="sldNum" sz="quarter" idx="3"/>
          </p:nvPr>
        </p:nvSpPr>
        <p:spPr>
          <a:xfrm>
            <a:off x="3885177" y="9448232"/>
            <a:ext cx="2971208" cy="497443"/>
          </a:xfrm>
          <a:prstGeom prst="rect">
            <a:avLst/>
          </a:prstGeom>
        </p:spPr>
        <p:txBody>
          <a:bodyPr vert="horz" lIns="92482" tIns="46241" rIns="92482" bIns="46241" rtlCol="0" anchor="b"/>
          <a:lstStyle>
            <a:lvl1pPr algn="r">
              <a:defRPr sz="1200"/>
            </a:lvl1pPr>
          </a:lstStyle>
          <a:p>
            <a:fld id="{C6E67750-CEC4-44A4-BB4D-63CFACC4D002}" type="slidenum">
              <a:rPr lang="en-US" smtClean="0"/>
              <a:pPr/>
              <a:t>‹#›</a:t>
            </a:fld>
            <a:endParaRPr lang="en-US"/>
          </a:p>
        </p:txBody>
      </p:sp>
    </p:spTree>
    <p:extLst>
      <p:ext uri="{BB962C8B-B14F-4D97-AF65-F5344CB8AC3E}">
        <p14:creationId xmlns:p14="http://schemas.microsoft.com/office/powerpoint/2010/main" val="2099784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337" cy="497025"/>
          </a:xfrm>
          <a:prstGeom prst="rect">
            <a:avLst/>
          </a:prstGeom>
        </p:spPr>
        <p:txBody>
          <a:bodyPr vert="horz" lIns="92482" tIns="46241" rIns="92482" bIns="46241" rtlCol="0"/>
          <a:lstStyle>
            <a:lvl1pPr algn="l">
              <a:defRPr sz="1200"/>
            </a:lvl1pPr>
          </a:lstStyle>
          <a:p>
            <a:pPr>
              <a:defRPr/>
            </a:pPr>
            <a:endParaRPr lang="en-US"/>
          </a:p>
        </p:txBody>
      </p:sp>
      <p:sp>
        <p:nvSpPr>
          <p:cNvPr id="3" name="Date Placeholder 2"/>
          <p:cNvSpPr>
            <a:spLocks noGrp="1"/>
          </p:cNvSpPr>
          <p:nvPr>
            <p:ph type="dt" idx="1"/>
          </p:nvPr>
        </p:nvSpPr>
        <p:spPr>
          <a:xfrm>
            <a:off x="3885120" y="1"/>
            <a:ext cx="2971336" cy="497025"/>
          </a:xfrm>
          <a:prstGeom prst="rect">
            <a:avLst/>
          </a:prstGeom>
        </p:spPr>
        <p:txBody>
          <a:bodyPr vert="horz" lIns="92482" tIns="46241" rIns="92482" bIns="46241" rtlCol="0"/>
          <a:lstStyle>
            <a:lvl1pPr algn="r">
              <a:defRPr sz="1200"/>
            </a:lvl1pPr>
          </a:lstStyle>
          <a:p>
            <a:pPr>
              <a:defRPr/>
            </a:pPr>
            <a:fld id="{16154E3A-7137-4290-8AF2-0162C82BAFBC}" type="datetimeFigureOut">
              <a:rPr lang="en-US"/>
              <a:pPr>
                <a:defRPr/>
              </a:pPr>
              <a:t>6/26/2020</a:t>
            </a:fld>
            <a:endParaRPr lang="en-US"/>
          </a:p>
        </p:txBody>
      </p:sp>
      <p:sp>
        <p:nvSpPr>
          <p:cNvPr id="4" name="Slide Image Placeholder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2482" tIns="46241" rIns="92482" bIns="46241" rtlCol="0" anchor="ctr"/>
          <a:lstStyle/>
          <a:p>
            <a:pPr lvl="0"/>
            <a:endParaRPr lang="en-US" noProof="0" smtClean="0"/>
          </a:p>
        </p:txBody>
      </p:sp>
      <p:sp>
        <p:nvSpPr>
          <p:cNvPr id="5" name="Notes Placeholder 4"/>
          <p:cNvSpPr>
            <a:spLocks noGrp="1"/>
          </p:cNvSpPr>
          <p:nvPr>
            <p:ph type="body" sz="quarter" idx="3"/>
          </p:nvPr>
        </p:nvSpPr>
        <p:spPr>
          <a:xfrm>
            <a:off x="686882" y="4724278"/>
            <a:ext cx="5484238" cy="4478310"/>
          </a:xfrm>
          <a:prstGeom prst="rect">
            <a:avLst/>
          </a:prstGeom>
        </p:spPr>
        <p:txBody>
          <a:bodyPr vert="horz" lIns="92482" tIns="46241" rIns="92482" bIns="4624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48555"/>
            <a:ext cx="2971337" cy="497025"/>
          </a:xfrm>
          <a:prstGeom prst="rect">
            <a:avLst/>
          </a:prstGeom>
        </p:spPr>
        <p:txBody>
          <a:bodyPr vert="horz" lIns="92482" tIns="46241" rIns="92482" bIns="46241"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5120" y="9448555"/>
            <a:ext cx="2971336" cy="497025"/>
          </a:xfrm>
          <a:prstGeom prst="rect">
            <a:avLst/>
          </a:prstGeom>
        </p:spPr>
        <p:txBody>
          <a:bodyPr vert="horz" lIns="92482" tIns="46241" rIns="92482" bIns="46241" rtlCol="0" anchor="b"/>
          <a:lstStyle>
            <a:lvl1pPr algn="r">
              <a:defRPr sz="1200"/>
            </a:lvl1pPr>
          </a:lstStyle>
          <a:p>
            <a:pPr>
              <a:defRPr/>
            </a:pPr>
            <a:fld id="{97F35913-BACE-4FBD-916B-35FA3CD23116}" type="slidenum">
              <a:rPr lang="en-US"/>
              <a:pPr>
                <a:defRPr/>
              </a:pPr>
              <a:t>‹#›</a:t>
            </a:fld>
            <a:endParaRPr lang="en-US"/>
          </a:p>
        </p:txBody>
      </p:sp>
    </p:spTree>
    <p:extLst>
      <p:ext uri="{BB962C8B-B14F-4D97-AF65-F5344CB8AC3E}">
        <p14:creationId xmlns:p14="http://schemas.microsoft.com/office/powerpoint/2010/main" val="3767294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0460FE-DE32-40E7-961E-B7CEEFBB8666}" type="slidenum">
              <a:rPr lang="en-US" smtClean="0"/>
              <a:pPr/>
              <a:t>1</a:t>
            </a:fld>
            <a:endParaRPr lang="en-US" smtClean="0"/>
          </a:p>
        </p:txBody>
      </p:sp>
    </p:spTree>
    <p:extLst>
      <p:ext uri="{BB962C8B-B14F-4D97-AF65-F5344CB8AC3E}">
        <p14:creationId xmlns:p14="http://schemas.microsoft.com/office/powerpoint/2010/main" val="385115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3B30E1-4B87-4F05-8C98-98115DF7B703}" type="slidenum">
              <a:rPr lang="en-US"/>
              <a:pPr>
                <a:defRPr/>
              </a:pPr>
              <a:t>‹#›</a:t>
            </a:fld>
            <a:endParaRPr lang="en-U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476882-9F0B-40DD-97C9-503A5658006B}" type="slidenum">
              <a:rPr lang="en-US"/>
              <a:pPr>
                <a:defRPr/>
              </a:pPr>
              <a:t>‹#›</a:t>
            </a:fld>
            <a:endParaRPr 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263176-D40E-4F12-95A7-CC94D79D6B85}" type="slidenum">
              <a:rPr lang="en-US"/>
              <a:pPr>
                <a:defRPr/>
              </a:pPr>
              <a:t>‹#›</a:t>
            </a:fld>
            <a:endParaRPr lang="en-US"/>
          </a:p>
        </p:txBody>
      </p:sp>
    </p:spTree>
  </p:cSld>
  <p:clrMapOvr>
    <a:masterClrMapping/>
  </p:clrMapOvr>
  <p:transition spd="slow">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IN" noProof="0" smtClean="0"/>
          </a:p>
        </p:txBody>
      </p:sp>
      <p:sp>
        <p:nvSpPr>
          <p:cNvPr id="4" name="Rectangle 69"/>
          <p:cNvSpPr>
            <a:spLocks noGrp="1" noChangeArrowheads="1"/>
          </p:cNvSpPr>
          <p:nvPr>
            <p:ph type="dt" sz="half" idx="10"/>
          </p:nvPr>
        </p:nvSpPr>
        <p:spPr/>
        <p:txBody>
          <a:bodyPr/>
          <a:lstStyle>
            <a:lvl1pPr>
              <a:defRPr/>
            </a:lvl1pPr>
          </a:lstStyle>
          <a:p>
            <a:pPr>
              <a:defRPr/>
            </a:pPr>
            <a:endParaRPr lang="en-US"/>
          </a:p>
        </p:txBody>
      </p:sp>
      <p:sp>
        <p:nvSpPr>
          <p:cNvPr id="5" name="Rectangle 70"/>
          <p:cNvSpPr>
            <a:spLocks noGrp="1" noChangeArrowheads="1"/>
          </p:cNvSpPr>
          <p:nvPr>
            <p:ph type="ftr" sz="quarter" idx="11"/>
          </p:nvPr>
        </p:nvSpPr>
        <p:spPr/>
        <p:txBody>
          <a:bodyPr/>
          <a:lstStyle>
            <a:lvl1pPr>
              <a:defRPr/>
            </a:lvl1pPr>
          </a:lstStyle>
          <a:p>
            <a:pPr>
              <a:defRPr/>
            </a:pPr>
            <a:endParaRPr lang="en-US"/>
          </a:p>
        </p:txBody>
      </p:sp>
      <p:sp>
        <p:nvSpPr>
          <p:cNvPr id="6" name="Rectangle 71"/>
          <p:cNvSpPr>
            <a:spLocks noGrp="1" noChangeArrowheads="1"/>
          </p:cNvSpPr>
          <p:nvPr>
            <p:ph type="sldNum" sz="quarter" idx="12"/>
          </p:nvPr>
        </p:nvSpPr>
        <p:spPr/>
        <p:txBody>
          <a:bodyPr/>
          <a:lstStyle>
            <a:lvl1pPr>
              <a:defRPr/>
            </a:lvl1pPr>
          </a:lstStyle>
          <a:p>
            <a:pPr>
              <a:defRPr/>
            </a:pPr>
            <a:fld id="{39347444-D9D4-41D7-BF59-E2943792929C}" type="slidenum">
              <a:rPr lang="en-US"/>
              <a:pPr>
                <a:defRPr/>
              </a:pPr>
              <a:t>‹#›</a:t>
            </a:fld>
            <a:endParaRPr lang="en-US"/>
          </a:p>
        </p:txBody>
      </p:sp>
    </p:spTree>
  </p:cSld>
  <p:clrMapOvr>
    <a:masterClrMapping/>
  </p:clrMapOvr>
  <p:transition spd="slow">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9"/>
          <p:cNvSpPr>
            <a:spLocks noGrp="1" noChangeArrowheads="1"/>
          </p:cNvSpPr>
          <p:nvPr>
            <p:ph type="dt" sz="half" idx="10"/>
          </p:nvPr>
        </p:nvSpPr>
        <p:spPr/>
        <p:txBody>
          <a:bodyPr/>
          <a:lstStyle>
            <a:lvl1pPr>
              <a:defRPr/>
            </a:lvl1pPr>
          </a:lstStyle>
          <a:p>
            <a:pPr>
              <a:defRPr/>
            </a:pPr>
            <a:endParaRPr lang="en-US"/>
          </a:p>
        </p:txBody>
      </p:sp>
      <p:sp>
        <p:nvSpPr>
          <p:cNvPr id="4" name="Rectangle 70"/>
          <p:cNvSpPr>
            <a:spLocks noGrp="1" noChangeArrowheads="1"/>
          </p:cNvSpPr>
          <p:nvPr>
            <p:ph type="ftr" sz="quarter" idx="11"/>
          </p:nvPr>
        </p:nvSpPr>
        <p:spPr/>
        <p:txBody>
          <a:bodyPr/>
          <a:lstStyle>
            <a:lvl1pPr>
              <a:defRPr/>
            </a:lvl1pPr>
          </a:lstStyle>
          <a:p>
            <a:pPr>
              <a:defRPr/>
            </a:pPr>
            <a:endParaRPr lang="en-US"/>
          </a:p>
        </p:txBody>
      </p:sp>
      <p:sp>
        <p:nvSpPr>
          <p:cNvPr id="5" name="Rectangle 71"/>
          <p:cNvSpPr>
            <a:spLocks noGrp="1" noChangeArrowheads="1"/>
          </p:cNvSpPr>
          <p:nvPr>
            <p:ph type="sldNum" sz="quarter" idx="12"/>
          </p:nvPr>
        </p:nvSpPr>
        <p:spPr/>
        <p:txBody>
          <a:bodyPr/>
          <a:lstStyle>
            <a:lvl1pPr>
              <a:defRPr/>
            </a:lvl1pPr>
          </a:lstStyle>
          <a:p>
            <a:pPr>
              <a:defRPr/>
            </a:pPr>
            <a:fld id="{9ED038EF-F94F-47C0-8878-765F203DE2F4}" type="slidenum">
              <a:rPr lang="en-US"/>
              <a:pPr>
                <a:defRPr/>
              </a:pPr>
              <a:t>‹#›</a:t>
            </a:fld>
            <a:endParaRPr 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A10332-8F53-4C0E-B320-65B1F70503A4}" type="slidenum">
              <a:rPr lang="en-US"/>
              <a:pPr>
                <a:defRPr/>
              </a:pPr>
              <a:t>‹#›</a:t>
            </a:fld>
            <a:endParaRPr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93AC9A-096D-43FE-A6D6-8DE1FABB71ED}" type="slidenum">
              <a:rPr lang="en-US"/>
              <a:pPr>
                <a:defRPr/>
              </a:pPr>
              <a:t>‹#›</a:t>
            </a:fld>
            <a:endParaRPr lang="en-U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ACA941-E501-4972-AFA0-A441933C1DDF}" type="slidenum">
              <a:rPr lang="en-US"/>
              <a:pPr>
                <a:defRPr/>
              </a:pPr>
              <a:t>‹#›</a:t>
            </a:fld>
            <a:endParaRPr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4644F98-FF37-4ECF-9FEB-76EBE6422B69}" type="slidenum">
              <a:rPr lang="en-US"/>
              <a:pPr>
                <a:defRPr/>
              </a:pPr>
              <a:t>‹#›</a:t>
            </a:fld>
            <a:endParaRPr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58C7DAF-2A0F-4FEB-8AD3-CD6AD1EEB71D}" type="slidenum">
              <a:rPr lang="en-US"/>
              <a:pPr>
                <a:defRPr/>
              </a:pPr>
              <a:t>‹#›</a:t>
            </a:fld>
            <a:endParaRPr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4A5FA34-C0DD-47A0-98F2-F19404922979}" type="slidenum">
              <a:rPr lang="en-US"/>
              <a:pPr>
                <a:defRPr/>
              </a:pPr>
              <a:t>‹#›</a:t>
            </a:fld>
            <a:endParaRPr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5D1785-C517-4303-B2F2-3AF206E72882}" type="slidenum">
              <a:rPr lang="en-US"/>
              <a:pPr>
                <a:defRPr/>
              </a:pPr>
              <a:t>‹#›</a:t>
            </a:fld>
            <a:endParaRPr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DF9E5C-574A-4FFD-86E1-8D42A6B9DEB9}" type="slidenum">
              <a:rPr lang="en-US"/>
              <a:pPr>
                <a:defRPr/>
              </a:pPr>
              <a:t>‹#›</a:t>
            </a:fld>
            <a:endParaRPr lang="en-U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2" descr="C:\Users\Owner\AppData\Local\Microsoft\Windows\Temporary Internet Files\Content.IE5\Z7YOYNRO\MP900448146[1].jpg"/>
          <p:cNvPicPr>
            <a:picLocks noChangeAspect="1" noChangeArrowheads="1"/>
          </p:cNvPicPr>
          <p:nvPr userDrawn="1"/>
        </p:nvPicPr>
        <p:blipFill>
          <a:blip r:embed="rId15" cstate="print"/>
          <a:srcRect/>
          <a:stretch>
            <a:fillRect/>
          </a:stretch>
        </p:blipFill>
        <p:spPr bwMode="auto">
          <a:xfrm>
            <a:off x="0" y="0"/>
            <a:ext cx="9183688"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609600"/>
            <a:ext cx="82296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100">
                <a:solidFill>
                  <a:schemeClr val="bg1"/>
                </a:solidFill>
                <a:latin typeface="+mn-lt"/>
                <a:cs typeface="Courier New" pitchFamily="49"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100">
                <a:solidFill>
                  <a:schemeClr val="bg1"/>
                </a:solidFill>
                <a:latin typeface="+mn-lt"/>
                <a:cs typeface="Courier New" pitchFamily="49"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100">
                <a:solidFill>
                  <a:schemeClr val="bg1"/>
                </a:solidFill>
                <a:latin typeface="+mn-lt"/>
                <a:cs typeface="Courier New" pitchFamily="49" charset="0"/>
              </a:defRPr>
            </a:lvl1pPr>
          </a:lstStyle>
          <a:p>
            <a:pPr>
              <a:defRPr/>
            </a:pPr>
            <a:fld id="{C610D8D0-DE0D-49CC-A365-809D3A5074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Lst>
  <p:transition spd="slow">
    <p:wedge/>
  </p:transition>
  <p:hf hdr="0" ftr="0" dt="0"/>
  <p:txStyles>
    <p:titleStyle>
      <a:lvl1pPr algn="ctr" rtl="0" eaLnBrk="0" fontAlgn="base" hangingPunct="0">
        <a:spcBef>
          <a:spcPct val="0"/>
        </a:spcBef>
        <a:spcAft>
          <a:spcPct val="0"/>
        </a:spcAft>
        <a:defRPr sz="4000" kern="1200">
          <a:solidFill>
            <a:schemeClr val="tx1"/>
          </a:solidFill>
          <a:latin typeface="+mn-lt"/>
          <a:ea typeface="+mj-ea"/>
          <a:cs typeface="Courier New" pitchFamily="49" charset="0"/>
        </a:defRPr>
      </a:lvl1pPr>
      <a:lvl2pPr algn="ctr" rtl="0" eaLnBrk="0" fontAlgn="base" hangingPunct="0">
        <a:spcBef>
          <a:spcPct val="0"/>
        </a:spcBef>
        <a:spcAft>
          <a:spcPct val="0"/>
        </a:spcAft>
        <a:defRPr sz="4000">
          <a:solidFill>
            <a:schemeClr val="tx1"/>
          </a:solidFill>
          <a:latin typeface="Calibri" pitchFamily="34" charset="0"/>
          <a:cs typeface="Courier New" pitchFamily="49" charset="0"/>
        </a:defRPr>
      </a:lvl2pPr>
      <a:lvl3pPr algn="ctr" rtl="0" eaLnBrk="0" fontAlgn="base" hangingPunct="0">
        <a:spcBef>
          <a:spcPct val="0"/>
        </a:spcBef>
        <a:spcAft>
          <a:spcPct val="0"/>
        </a:spcAft>
        <a:defRPr sz="4000">
          <a:solidFill>
            <a:schemeClr val="tx1"/>
          </a:solidFill>
          <a:latin typeface="Calibri" pitchFamily="34" charset="0"/>
          <a:cs typeface="Courier New" pitchFamily="49" charset="0"/>
        </a:defRPr>
      </a:lvl3pPr>
      <a:lvl4pPr algn="ctr" rtl="0" eaLnBrk="0" fontAlgn="base" hangingPunct="0">
        <a:spcBef>
          <a:spcPct val="0"/>
        </a:spcBef>
        <a:spcAft>
          <a:spcPct val="0"/>
        </a:spcAft>
        <a:defRPr sz="4000">
          <a:solidFill>
            <a:schemeClr val="tx1"/>
          </a:solidFill>
          <a:latin typeface="Calibri" pitchFamily="34" charset="0"/>
          <a:cs typeface="Courier New" pitchFamily="49" charset="0"/>
        </a:defRPr>
      </a:lvl4pPr>
      <a:lvl5pPr algn="ctr" rtl="0" eaLnBrk="0" fontAlgn="base" hangingPunct="0">
        <a:spcBef>
          <a:spcPct val="0"/>
        </a:spcBef>
        <a:spcAft>
          <a:spcPct val="0"/>
        </a:spcAft>
        <a:defRPr sz="4000">
          <a:solidFill>
            <a:schemeClr val="tx1"/>
          </a:solidFill>
          <a:latin typeface="Calibri" pitchFamily="34" charset="0"/>
          <a:cs typeface="Courier New" pitchFamily="49" charset="0"/>
        </a:defRPr>
      </a:lvl5pPr>
      <a:lvl6pPr marL="457200" algn="ctr" rtl="0" fontAlgn="base">
        <a:spcBef>
          <a:spcPct val="0"/>
        </a:spcBef>
        <a:spcAft>
          <a:spcPct val="0"/>
        </a:spcAft>
        <a:defRPr sz="4000">
          <a:solidFill>
            <a:schemeClr val="tx1"/>
          </a:solidFill>
          <a:latin typeface="Calibri" pitchFamily="34" charset="0"/>
          <a:cs typeface="Courier New" pitchFamily="49" charset="0"/>
        </a:defRPr>
      </a:lvl6pPr>
      <a:lvl7pPr marL="914400" algn="ctr" rtl="0" fontAlgn="base">
        <a:spcBef>
          <a:spcPct val="0"/>
        </a:spcBef>
        <a:spcAft>
          <a:spcPct val="0"/>
        </a:spcAft>
        <a:defRPr sz="4000">
          <a:solidFill>
            <a:schemeClr val="tx1"/>
          </a:solidFill>
          <a:latin typeface="Calibri" pitchFamily="34" charset="0"/>
          <a:cs typeface="Courier New" pitchFamily="49" charset="0"/>
        </a:defRPr>
      </a:lvl7pPr>
      <a:lvl8pPr marL="1371600" algn="ctr" rtl="0" fontAlgn="base">
        <a:spcBef>
          <a:spcPct val="0"/>
        </a:spcBef>
        <a:spcAft>
          <a:spcPct val="0"/>
        </a:spcAft>
        <a:defRPr sz="4000">
          <a:solidFill>
            <a:schemeClr val="tx1"/>
          </a:solidFill>
          <a:latin typeface="Calibri" pitchFamily="34" charset="0"/>
          <a:cs typeface="Courier New" pitchFamily="49" charset="0"/>
        </a:defRPr>
      </a:lvl8pPr>
      <a:lvl9pPr marL="1828800" algn="ctr" rtl="0" fontAlgn="base">
        <a:spcBef>
          <a:spcPct val="0"/>
        </a:spcBef>
        <a:spcAft>
          <a:spcPct val="0"/>
        </a:spcAft>
        <a:defRPr sz="4000">
          <a:solidFill>
            <a:schemeClr val="tx1"/>
          </a:solidFill>
          <a:latin typeface="Calibri" pitchFamily="34" charset="0"/>
          <a:cs typeface="Courier New" pitchFamily="49"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Courier New" pitchFamily="49"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Courier New" pitchFamily="49"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Courier New" pitchFamily="49"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Courier New" pitchFamily="49"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Courier New" pitchFamily="49"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828800"/>
            <a:ext cx="4114800" cy="38100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828800"/>
            <a:ext cx="4308123" cy="3810000"/>
          </a:xfrm>
          <a:prstGeom prst="rect">
            <a:avLst/>
          </a:prstGeom>
        </p:spPr>
      </p:pic>
      <p:sp>
        <p:nvSpPr>
          <p:cNvPr id="6" name="Slide Number Placeholder 5"/>
          <p:cNvSpPr>
            <a:spLocks noGrp="1"/>
          </p:cNvSpPr>
          <p:nvPr>
            <p:ph type="sldNum" sz="quarter" idx="12"/>
          </p:nvPr>
        </p:nvSpPr>
        <p:spPr/>
        <p:txBody>
          <a:bodyPr/>
          <a:lstStyle/>
          <a:p>
            <a:pPr>
              <a:defRPr/>
            </a:pPr>
            <a:fld id="{9455E836-9AEC-4253-AA9D-52C7235DB231}" type="slidenum">
              <a:rPr lang="en-US" smtClean="0"/>
              <a:pPr>
                <a:defRPr/>
              </a:pPr>
              <a:t>1</a:t>
            </a:fld>
            <a:endParaRPr lang="en-US"/>
          </a:p>
        </p:txBody>
      </p:sp>
      <p:sp>
        <p:nvSpPr>
          <p:cNvPr id="7" name="Rectangle 6"/>
          <p:cNvSpPr/>
          <p:nvPr/>
        </p:nvSpPr>
        <p:spPr>
          <a:xfrm>
            <a:off x="152400" y="346592"/>
            <a:ext cx="609600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dirty="0" smtClean="0">
                <a:ln w="0"/>
                <a:solidFill>
                  <a:srgbClr val="0000FF"/>
                </a:solidFill>
                <a:effectLst>
                  <a:reflection blurRad="12700" stA="50000" endPos="50000" dist="5000" dir="5400000" sy="-100000" rotWithShape="0"/>
                </a:effectLst>
                <a:latin typeface="Century Gothic" panose="020B0502020202020204" pitchFamily="34" charset="0"/>
              </a:rPr>
              <a:t>Mid-Day-Meal</a:t>
            </a:r>
            <a:r>
              <a:rPr lang="en-US" sz="4000" b="1" cap="all" spc="0" dirty="0" smtClean="0">
                <a:ln w="0"/>
                <a:solidFill>
                  <a:srgbClr val="0000FF"/>
                </a:solidFill>
                <a:effectLst>
                  <a:reflection blurRad="12700" stA="50000" endPos="50000" dist="5000" dir="5400000" sy="-100000" rotWithShape="0"/>
                </a:effectLst>
                <a:latin typeface="Century Gothic" panose="020B0502020202020204" pitchFamily="34" charset="0"/>
              </a:rPr>
              <a:t> SCHEME</a:t>
            </a:r>
          </a:p>
          <a:p>
            <a:pPr algn="ctr"/>
            <a:r>
              <a:rPr lang="en-US" sz="4000" b="1" dirty="0" smtClean="0">
                <a:solidFill>
                  <a:srgbClr val="0000FF"/>
                </a:solidFill>
                <a:effectLst>
                  <a:outerShdw blurRad="38100" dist="38100" dir="2700000" algn="tl">
                    <a:srgbClr val="000000">
                      <a:alpha val="43137"/>
                    </a:srgbClr>
                  </a:outerShdw>
                </a:effectLst>
                <a:latin typeface="Century Gothic" panose="020B0502020202020204" pitchFamily="34" charset="0"/>
              </a:rPr>
              <a:t>In Tripura</a:t>
            </a:r>
          </a:p>
        </p:txBody>
      </p:sp>
      <p:pic>
        <p:nvPicPr>
          <p:cNvPr id="8" name="Picture 2" descr="E:\Logo MDM.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040404" y="76200"/>
            <a:ext cx="1821656" cy="1524000"/>
          </a:xfrm>
          <a:prstGeom prst="rect">
            <a:avLst/>
          </a:prstGeom>
          <a:noFill/>
        </p:spPr>
      </p:pic>
      <p:sp>
        <p:nvSpPr>
          <p:cNvPr id="232454" name="Rectangle 6"/>
          <p:cNvSpPr>
            <a:spLocks noChangeArrowheads="1"/>
          </p:cNvSpPr>
          <p:nvPr/>
        </p:nvSpPr>
        <p:spPr bwMode="auto">
          <a:xfrm>
            <a:off x="0" y="4782483"/>
            <a:ext cx="9144000" cy="1938992"/>
          </a:xfrm>
          <a:prstGeom prst="rect">
            <a:avLst/>
          </a:prstGeom>
          <a:noFill/>
          <a:ln w="9525">
            <a:noFill/>
            <a:miter lim="800000"/>
            <a:headEnd/>
            <a:tailEnd/>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en-US" sz="4000" b="1" cap="all" dirty="0" smtClean="0">
                <a:ln w="0"/>
                <a:solidFill>
                  <a:srgbClr val="0000FF"/>
                </a:solidFill>
                <a:effectLst>
                  <a:reflection blurRad="12700" stA="50000" endPos="50000" dist="5000" dir="5400000" sy="-100000" rotWithShape="0"/>
                </a:effectLst>
                <a:latin typeface="Century Gothic" panose="020B0502020202020204" pitchFamily="34" charset="0"/>
              </a:rPr>
              <a:t>Meeting of the </a:t>
            </a:r>
            <a:r>
              <a:rPr lang="en-US" sz="4000" b="1" cap="all" dirty="0" err="1" smtClean="0">
                <a:ln w="0"/>
                <a:solidFill>
                  <a:srgbClr val="0000FF"/>
                </a:solidFill>
                <a:effectLst>
                  <a:reflection blurRad="12700" stA="50000" endPos="50000" dist="5000" dir="5400000" sy="-100000" rotWithShape="0"/>
                </a:effectLst>
                <a:latin typeface="Century Gothic" panose="020B0502020202020204" pitchFamily="34" charset="0"/>
              </a:rPr>
              <a:t>Programme</a:t>
            </a:r>
            <a:r>
              <a:rPr lang="en-US" sz="4000" b="1" cap="all" dirty="0" smtClean="0">
                <a:ln w="0"/>
                <a:solidFill>
                  <a:srgbClr val="0000FF"/>
                </a:solidFill>
                <a:effectLst>
                  <a:reflection blurRad="12700" stA="50000" endPos="50000" dist="5000" dir="5400000" sy="-100000" rotWithShape="0"/>
                </a:effectLst>
                <a:latin typeface="Century Gothic" panose="020B0502020202020204" pitchFamily="34" charset="0"/>
              </a:rPr>
              <a:t> Approval Board : 2020-21</a:t>
            </a:r>
          </a:p>
          <a:p>
            <a:pPr algn="ctr" eaLnBrk="0" hangingPunct="0">
              <a:defRPr/>
            </a:pPr>
            <a:r>
              <a:rPr lang="en-US" sz="4000" b="1" cap="all" dirty="0" smtClean="0">
                <a:ln w="0"/>
                <a:solidFill>
                  <a:srgbClr val="0000FF"/>
                </a:solidFill>
                <a:effectLst>
                  <a:reflection blurRad="12700" stA="50000" endPos="50000" dist="5000" dir="5400000" sy="-100000" rotWithShape="0"/>
                </a:effectLst>
                <a:latin typeface="Century Gothic" panose="020B0502020202020204" pitchFamily="34" charset="0"/>
              </a:rPr>
              <a:t>Date – 05.05.2020</a:t>
            </a:r>
            <a:endParaRPr lang="en-US" sz="4000" b="1" cap="all" dirty="0">
              <a:ln w="0"/>
              <a:solidFill>
                <a:srgbClr val="0000FF"/>
              </a:solidFill>
              <a:effectLst>
                <a:reflection blurRad="12700" stA="50000" endPos="50000" dist="5000" dir="5400000" sy="-100000" rotWithShape="0"/>
              </a:effectLst>
              <a:latin typeface="Century Gothic" panose="020B0502020202020204" pitchFamily="34" charset="0"/>
            </a:endParaRP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6094E1F-1BD6-4431-B988-D77E69C03643}" type="slidenum">
              <a:rPr lang="en-US" smtClean="0"/>
              <a:pPr>
                <a:defRPr/>
              </a:pPr>
              <a:t>10</a:t>
            </a:fld>
            <a:endParaRPr lang="en-US"/>
          </a:p>
        </p:txBody>
      </p:sp>
      <p:pic>
        <p:nvPicPr>
          <p:cNvPr id="6" name="Picture 2" descr="C:\Users\Mid-Day-Meal\Desktop\POWER POINT AWP 14-15\mdmbanner.gif"/>
          <p:cNvPicPr>
            <a:picLocks noChangeAspect="1" noChangeArrowheads="1" noCrop="1"/>
          </p:cNvPicPr>
          <p:nvPr/>
        </p:nvPicPr>
        <p:blipFill>
          <a:blip r:embed="rId2" cstate="print"/>
          <a:srcRect/>
          <a:stretch>
            <a:fillRect/>
          </a:stretch>
        </p:blipFill>
        <p:spPr bwMode="auto">
          <a:xfrm>
            <a:off x="0" y="-1"/>
            <a:ext cx="9144000" cy="914401"/>
          </a:xfrm>
          <a:prstGeom prst="rect">
            <a:avLst/>
          </a:prstGeom>
          <a:noFill/>
        </p:spPr>
      </p:pic>
      <p:sp>
        <p:nvSpPr>
          <p:cNvPr id="14" name="TextBox 13"/>
          <p:cNvSpPr txBox="1"/>
          <p:nvPr/>
        </p:nvSpPr>
        <p:spPr>
          <a:xfrm>
            <a:off x="228600" y="914400"/>
            <a:ext cx="8727996" cy="2492990"/>
          </a:xfrm>
          <a:prstGeom prst="rect">
            <a:avLst/>
          </a:prstGeom>
          <a:noFill/>
        </p:spPr>
        <p:txBody>
          <a:bodyPr wrap="square" rtlCol="0">
            <a:spAutoFit/>
          </a:bodyPr>
          <a:lstStyle/>
          <a:p>
            <a:pPr lvl="0"/>
            <a:r>
              <a:rPr lang="en-US" sz="2800" b="1" dirty="0">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12. Grievance </a:t>
            </a:r>
            <a:r>
              <a:rPr lang="en-US" sz="2800" b="1" dirty="0" err="1">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Redressal</a:t>
            </a:r>
            <a:r>
              <a:rPr lang="en-US" sz="2800" b="1" dirty="0" smtClean="0">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 Cell :</a:t>
            </a:r>
          </a:p>
          <a:p>
            <a:pPr lvl="0"/>
            <a:endParaRPr lang="en-US" sz="800" b="1" dirty="0" smtClean="0">
              <a:solidFill>
                <a:srgbClr val="0000CC"/>
              </a:solidFill>
              <a:effectLst>
                <a:outerShdw blurRad="38100" dist="38100" dir="2700000" algn="tl">
                  <a:srgbClr val="000000">
                    <a:alpha val="43137"/>
                  </a:srgbClr>
                </a:outerShdw>
              </a:effectLst>
              <a:latin typeface="Arial" pitchFamily="34" charset="0"/>
              <a:cs typeface="Arial" pitchFamily="34" charset="0"/>
            </a:endParaRPr>
          </a:p>
          <a:p>
            <a:pPr algn="just"/>
            <a:r>
              <a:rPr lang="en-US" sz="2400" dirty="0">
                <a:solidFill>
                  <a:srgbClr val="0000CC"/>
                </a:solidFill>
                <a:latin typeface="Candara" panose="020E0502030303020204" pitchFamily="34" charset="0"/>
                <a:cs typeface="Arial" pitchFamily="34" charset="0"/>
              </a:rPr>
              <a:t>The department has already put into place the Grievance </a:t>
            </a:r>
            <a:r>
              <a:rPr lang="en-US" sz="2400" dirty="0" err="1">
                <a:solidFill>
                  <a:srgbClr val="0000CC"/>
                </a:solidFill>
                <a:latin typeface="Candara" panose="020E0502030303020204" pitchFamily="34" charset="0"/>
                <a:cs typeface="Arial" pitchFamily="34" charset="0"/>
              </a:rPr>
              <a:t>Redressal</a:t>
            </a:r>
            <a:r>
              <a:rPr lang="en-US" sz="2400" dirty="0">
                <a:solidFill>
                  <a:srgbClr val="0000CC"/>
                </a:solidFill>
                <a:latin typeface="Candara" panose="020E0502030303020204" pitchFamily="34" charset="0"/>
                <a:cs typeface="Arial" pitchFamily="34" charset="0"/>
              </a:rPr>
              <a:t> Mechanism for better and effective monitoring of the Mid-Day-Meal Scheme in the State. A Toll Free number (1800-345-3667) has also been introduced for </a:t>
            </a:r>
            <a:r>
              <a:rPr lang="en-US" sz="2400" dirty="0" err="1">
                <a:solidFill>
                  <a:srgbClr val="0000CC"/>
                </a:solidFill>
                <a:latin typeface="Candara" panose="020E0502030303020204" pitchFamily="34" charset="0"/>
                <a:cs typeface="Arial" pitchFamily="34" charset="0"/>
              </a:rPr>
              <a:t>Redressal</a:t>
            </a:r>
            <a:r>
              <a:rPr lang="en-US" sz="2400" dirty="0">
                <a:solidFill>
                  <a:srgbClr val="0000CC"/>
                </a:solidFill>
                <a:latin typeface="Candara" panose="020E0502030303020204" pitchFamily="34" charset="0"/>
                <a:cs typeface="Arial" pitchFamily="34" charset="0"/>
              </a:rPr>
              <a:t> of any sorts of grievances under MDM in Schools</a:t>
            </a:r>
            <a:r>
              <a:rPr lang="en-US" sz="2400" dirty="0" smtClean="0">
                <a:solidFill>
                  <a:srgbClr val="0000CC"/>
                </a:solidFill>
                <a:latin typeface="Candara" panose="020E0502030303020204" pitchFamily="34" charset="0"/>
                <a:cs typeface="Arial" pitchFamily="34" charset="0"/>
              </a:rPr>
              <a:t>.</a:t>
            </a:r>
          </a:p>
        </p:txBody>
      </p:sp>
      <p:graphicFrame>
        <p:nvGraphicFramePr>
          <p:cNvPr id="15" name="Table 14"/>
          <p:cNvGraphicFramePr>
            <a:graphicFrameLocks noGrp="1"/>
          </p:cNvGraphicFramePr>
          <p:nvPr>
            <p:extLst>
              <p:ext uri="{D42A27DB-BD31-4B8C-83A1-F6EECF244321}">
                <p14:modId xmlns:p14="http://schemas.microsoft.com/office/powerpoint/2010/main" val="1072967619"/>
              </p:ext>
            </p:extLst>
          </p:nvPr>
        </p:nvGraphicFramePr>
        <p:xfrm>
          <a:off x="457199" y="3810000"/>
          <a:ext cx="8229602" cy="2525039"/>
        </p:xfrm>
        <a:graphic>
          <a:graphicData uri="http://schemas.openxmlformats.org/drawingml/2006/table">
            <a:tbl>
              <a:tblPr/>
              <a:tblGrid>
                <a:gridCol w="1803879"/>
                <a:gridCol w="2082322"/>
                <a:gridCol w="4343401"/>
              </a:tblGrid>
              <a:tr h="696239">
                <a:tc>
                  <a:txBody>
                    <a:bodyPr/>
                    <a:lstStyle/>
                    <a:p>
                      <a:pPr marL="228600" marR="0" algn="ctr">
                        <a:lnSpc>
                          <a:spcPct val="115000"/>
                        </a:lnSpc>
                        <a:spcBef>
                          <a:spcPts val="0"/>
                        </a:spcBef>
                        <a:spcAft>
                          <a:spcPts val="0"/>
                        </a:spcAft>
                      </a:pPr>
                      <a:r>
                        <a:rPr lang="en-US" sz="2000" b="1" kern="1200" dirty="0">
                          <a:solidFill>
                            <a:srgbClr val="0000CC"/>
                          </a:solidFill>
                          <a:latin typeface="Candara" panose="020E0502030303020204" pitchFamily="34" charset="0"/>
                          <a:ea typeface="+mn-ea"/>
                          <a:cs typeface="Arial" pitchFamily="34" charset="0"/>
                        </a:rPr>
                        <a:t>Period</a:t>
                      </a:r>
                    </a:p>
                  </a:txBody>
                  <a:tcPr marL="63629" marR="63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kern="1200" dirty="0">
                          <a:solidFill>
                            <a:srgbClr val="0000CC"/>
                          </a:solidFill>
                          <a:latin typeface="Candara" panose="020E0502030303020204" pitchFamily="34" charset="0"/>
                          <a:ea typeface="+mn-ea"/>
                          <a:cs typeface="Arial" pitchFamily="34" charset="0"/>
                        </a:rPr>
                        <a:t>No. of Complaint received</a:t>
                      </a:r>
                    </a:p>
                  </a:txBody>
                  <a:tcPr marL="63629" marR="63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ctr">
                        <a:lnSpc>
                          <a:spcPct val="115000"/>
                        </a:lnSpc>
                        <a:spcBef>
                          <a:spcPts val="0"/>
                        </a:spcBef>
                        <a:spcAft>
                          <a:spcPts val="0"/>
                        </a:spcAft>
                      </a:pPr>
                      <a:r>
                        <a:rPr lang="en-US" sz="2000" b="1" kern="1200" dirty="0">
                          <a:solidFill>
                            <a:srgbClr val="0000CC"/>
                          </a:solidFill>
                          <a:latin typeface="Candara" panose="020E0502030303020204" pitchFamily="34" charset="0"/>
                          <a:ea typeface="+mn-ea"/>
                          <a:cs typeface="Arial" pitchFamily="34" charset="0"/>
                        </a:rPr>
                        <a:t>Action Taken</a:t>
                      </a:r>
                    </a:p>
                  </a:txBody>
                  <a:tcPr marL="63629" marR="63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3561">
                <a:tc>
                  <a:txBody>
                    <a:bodyPr/>
                    <a:lstStyle/>
                    <a:p>
                      <a:pPr marL="20955" marR="0" algn="ctr">
                        <a:spcBef>
                          <a:spcPts val="0"/>
                        </a:spcBef>
                        <a:spcAft>
                          <a:spcPts val="0"/>
                        </a:spcAft>
                      </a:pPr>
                      <a:r>
                        <a:rPr lang="en-US" sz="2000" kern="1200" dirty="0">
                          <a:solidFill>
                            <a:srgbClr val="0000CC"/>
                          </a:solidFill>
                          <a:latin typeface="Candara" panose="020E0502030303020204" pitchFamily="34" charset="0"/>
                          <a:ea typeface="+mn-ea"/>
                          <a:cs typeface="Arial" pitchFamily="34" charset="0"/>
                        </a:rPr>
                        <a:t>1st </a:t>
                      </a:r>
                      <a:r>
                        <a:rPr lang="en-US" sz="2000" kern="1200" dirty="0" smtClean="0">
                          <a:solidFill>
                            <a:srgbClr val="0000CC"/>
                          </a:solidFill>
                          <a:latin typeface="Candara" panose="020E0502030303020204" pitchFamily="34" charset="0"/>
                          <a:ea typeface="+mn-ea"/>
                          <a:cs typeface="Arial" pitchFamily="34" charset="0"/>
                        </a:rPr>
                        <a:t>April,2019</a:t>
                      </a:r>
                      <a:endParaRPr lang="en-US" sz="2000" kern="1200" dirty="0">
                        <a:solidFill>
                          <a:srgbClr val="0000CC"/>
                        </a:solidFill>
                        <a:latin typeface="Candara" panose="020E0502030303020204" pitchFamily="34" charset="0"/>
                        <a:ea typeface="+mn-ea"/>
                        <a:cs typeface="Arial" pitchFamily="34" charset="0"/>
                      </a:endParaRPr>
                    </a:p>
                    <a:p>
                      <a:pPr marL="20955" marR="0" algn="ctr">
                        <a:spcBef>
                          <a:spcPts val="0"/>
                        </a:spcBef>
                        <a:spcAft>
                          <a:spcPts val="0"/>
                        </a:spcAft>
                      </a:pPr>
                      <a:r>
                        <a:rPr lang="en-US" sz="2000" kern="1200" dirty="0">
                          <a:solidFill>
                            <a:srgbClr val="0000CC"/>
                          </a:solidFill>
                          <a:latin typeface="Candara" panose="020E0502030303020204" pitchFamily="34" charset="0"/>
                          <a:ea typeface="+mn-ea"/>
                          <a:cs typeface="Arial" pitchFamily="34" charset="0"/>
                        </a:rPr>
                        <a:t> to </a:t>
                      </a:r>
                    </a:p>
                    <a:p>
                      <a:pPr marL="20955" marR="0" algn="ctr">
                        <a:spcBef>
                          <a:spcPts val="0"/>
                        </a:spcBef>
                        <a:spcAft>
                          <a:spcPts val="0"/>
                        </a:spcAft>
                      </a:pPr>
                      <a:r>
                        <a:rPr lang="en-US" sz="2000" kern="1200" dirty="0" smtClean="0">
                          <a:solidFill>
                            <a:srgbClr val="0000CC"/>
                          </a:solidFill>
                          <a:latin typeface="Candara" panose="020E0502030303020204" pitchFamily="34" charset="0"/>
                          <a:ea typeface="+mn-ea"/>
                          <a:cs typeface="Arial" pitchFamily="34" charset="0"/>
                        </a:rPr>
                        <a:t>March, 2020</a:t>
                      </a:r>
                      <a:endParaRPr lang="en-US" sz="2000" kern="1200" dirty="0">
                        <a:solidFill>
                          <a:srgbClr val="0000CC"/>
                        </a:solidFill>
                        <a:latin typeface="Candara" panose="020E0502030303020204" pitchFamily="34" charset="0"/>
                        <a:ea typeface="+mn-ea"/>
                        <a:cs typeface="Arial" pitchFamily="34" charset="0"/>
                      </a:endParaRPr>
                    </a:p>
                  </a:txBody>
                  <a:tcPr marL="63629" marR="63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2000" kern="1200" dirty="0">
                          <a:solidFill>
                            <a:srgbClr val="0000CC"/>
                          </a:solidFill>
                          <a:latin typeface="Candara" panose="020E0502030303020204" pitchFamily="34" charset="0"/>
                          <a:ea typeface="+mn-ea"/>
                          <a:cs typeface="Arial" pitchFamily="34" charset="0"/>
                        </a:rPr>
                        <a:t>Total - </a:t>
                      </a:r>
                      <a:r>
                        <a:rPr lang="en-US" sz="2000" kern="1200" dirty="0" smtClean="0">
                          <a:solidFill>
                            <a:srgbClr val="0000CC"/>
                          </a:solidFill>
                          <a:latin typeface="Candara" panose="020E0502030303020204" pitchFamily="34" charset="0"/>
                          <a:ea typeface="+mn-ea"/>
                          <a:cs typeface="Arial" pitchFamily="34" charset="0"/>
                        </a:rPr>
                        <a:t>16</a:t>
                      </a:r>
                      <a:endParaRPr lang="en-US" sz="2000" kern="1200" dirty="0">
                        <a:solidFill>
                          <a:srgbClr val="0000CC"/>
                        </a:solidFill>
                        <a:latin typeface="Candara" panose="020E0502030303020204" pitchFamily="34" charset="0"/>
                        <a:ea typeface="+mn-ea"/>
                        <a:cs typeface="Arial" pitchFamily="34" charset="0"/>
                      </a:endParaRPr>
                    </a:p>
                    <a:p>
                      <a:pPr marL="0" marR="0" algn="ctr">
                        <a:spcBef>
                          <a:spcPts val="0"/>
                        </a:spcBef>
                        <a:spcAft>
                          <a:spcPts val="0"/>
                        </a:spcAft>
                      </a:pPr>
                      <a:r>
                        <a:rPr lang="en-IN" sz="2000" kern="1200" dirty="0">
                          <a:solidFill>
                            <a:srgbClr val="0000CC"/>
                          </a:solidFill>
                          <a:latin typeface="Candara" panose="020E0502030303020204" pitchFamily="34" charset="0"/>
                          <a:ea typeface="+mn-ea"/>
                          <a:cs typeface="Arial" pitchFamily="34" charset="0"/>
                        </a:rPr>
                        <a:t>Written – </a:t>
                      </a:r>
                      <a:r>
                        <a:rPr lang="en-IN" sz="2000" kern="1200" dirty="0" smtClean="0">
                          <a:solidFill>
                            <a:srgbClr val="0000CC"/>
                          </a:solidFill>
                          <a:latin typeface="Candara" panose="020E0502030303020204" pitchFamily="34" charset="0"/>
                          <a:ea typeface="+mn-ea"/>
                          <a:cs typeface="Arial" pitchFamily="34" charset="0"/>
                        </a:rPr>
                        <a:t>01</a:t>
                      </a:r>
                      <a:endParaRPr lang="en-US" sz="2000" kern="1200" dirty="0">
                        <a:solidFill>
                          <a:srgbClr val="0000CC"/>
                        </a:solidFill>
                        <a:latin typeface="Candara" panose="020E0502030303020204" pitchFamily="34" charset="0"/>
                        <a:ea typeface="+mn-ea"/>
                        <a:cs typeface="Arial" pitchFamily="34" charset="0"/>
                      </a:endParaRPr>
                    </a:p>
                    <a:p>
                      <a:pPr marL="0" marR="0" algn="ctr">
                        <a:spcBef>
                          <a:spcPts val="0"/>
                        </a:spcBef>
                        <a:spcAft>
                          <a:spcPts val="0"/>
                        </a:spcAft>
                      </a:pPr>
                      <a:r>
                        <a:rPr lang="en-IN" sz="2000" kern="1200" dirty="0">
                          <a:solidFill>
                            <a:srgbClr val="0000CC"/>
                          </a:solidFill>
                          <a:latin typeface="Candara" panose="020E0502030303020204" pitchFamily="34" charset="0"/>
                          <a:ea typeface="+mn-ea"/>
                          <a:cs typeface="Arial" pitchFamily="34" charset="0"/>
                        </a:rPr>
                        <a:t>Press Clipping – </a:t>
                      </a:r>
                      <a:r>
                        <a:rPr lang="en-US" sz="2000" kern="1200" dirty="0" smtClean="0">
                          <a:solidFill>
                            <a:srgbClr val="0000CC"/>
                          </a:solidFill>
                          <a:latin typeface="Candara" panose="020E0502030303020204" pitchFamily="34" charset="0"/>
                          <a:ea typeface="+mn-ea"/>
                          <a:cs typeface="Arial" pitchFamily="34" charset="0"/>
                        </a:rPr>
                        <a:t>15</a:t>
                      </a:r>
                      <a:endParaRPr lang="en-US" sz="2000" kern="1200" dirty="0">
                        <a:solidFill>
                          <a:srgbClr val="0000CC"/>
                        </a:solidFill>
                        <a:latin typeface="Candara" panose="020E0502030303020204" pitchFamily="34" charset="0"/>
                        <a:ea typeface="+mn-ea"/>
                        <a:cs typeface="Arial" pitchFamily="34" charset="0"/>
                      </a:endParaRPr>
                    </a:p>
                    <a:p>
                      <a:pPr marL="0" marR="0" algn="ctr">
                        <a:spcBef>
                          <a:spcPts val="0"/>
                        </a:spcBef>
                        <a:spcAft>
                          <a:spcPts val="0"/>
                        </a:spcAft>
                      </a:pPr>
                      <a:r>
                        <a:rPr lang="en-IN" sz="2000" kern="1200" dirty="0">
                          <a:solidFill>
                            <a:srgbClr val="0000CC"/>
                          </a:solidFill>
                          <a:latin typeface="Candara" panose="020E0502030303020204" pitchFamily="34" charset="0"/>
                          <a:ea typeface="+mn-ea"/>
                          <a:cs typeface="Arial" pitchFamily="34" charset="0"/>
                        </a:rPr>
                        <a:t>Telephonic </a:t>
                      </a:r>
                      <a:r>
                        <a:rPr lang="en-IN" sz="2000" kern="1200" dirty="0" smtClean="0">
                          <a:solidFill>
                            <a:srgbClr val="0000CC"/>
                          </a:solidFill>
                          <a:latin typeface="Candara" panose="020E0502030303020204" pitchFamily="34" charset="0"/>
                          <a:ea typeface="+mn-ea"/>
                          <a:cs typeface="Arial" pitchFamily="34" charset="0"/>
                        </a:rPr>
                        <a:t>– 00</a:t>
                      </a:r>
                      <a:endParaRPr lang="en-US" sz="2000" kern="1200" dirty="0">
                        <a:solidFill>
                          <a:srgbClr val="0000CC"/>
                        </a:solidFill>
                        <a:latin typeface="Candara" panose="020E0502030303020204" pitchFamily="34" charset="0"/>
                        <a:ea typeface="+mn-ea"/>
                        <a:cs typeface="Arial" pitchFamily="34" charset="0"/>
                      </a:endParaRPr>
                    </a:p>
                  </a:txBody>
                  <a:tcPr marL="63629" marR="63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Wingdings"/>
                        <a:buChar char=""/>
                      </a:pPr>
                      <a:r>
                        <a:rPr lang="en-US" sz="2000" kern="1200" dirty="0">
                          <a:solidFill>
                            <a:srgbClr val="0000CC"/>
                          </a:solidFill>
                          <a:latin typeface="Candara" panose="020E0502030303020204" pitchFamily="34" charset="0"/>
                          <a:ea typeface="+mn-ea"/>
                          <a:cs typeface="Arial" pitchFamily="34" charset="0"/>
                        </a:rPr>
                        <a:t>11 nos. grievances has been enquired and found baseless.</a:t>
                      </a:r>
                    </a:p>
                    <a:p>
                      <a:pPr marL="342900" marR="0" lvl="0" indent="-342900">
                        <a:spcBef>
                          <a:spcPts val="0"/>
                        </a:spcBef>
                        <a:spcAft>
                          <a:spcPts val="0"/>
                        </a:spcAft>
                        <a:buFont typeface="Wingdings"/>
                        <a:buChar char=""/>
                      </a:pPr>
                      <a:r>
                        <a:rPr lang="en-US" sz="2000" kern="1200" dirty="0">
                          <a:solidFill>
                            <a:srgbClr val="0000CC"/>
                          </a:solidFill>
                          <a:latin typeface="Candara" panose="020E0502030303020204" pitchFamily="34" charset="0"/>
                          <a:ea typeface="+mn-ea"/>
                          <a:cs typeface="Arial" pitchFamily="34" charset="0"/>
                        </a:rPr>
                        <a:t>Show-Cause notice issued - 04.</a:t>
                      </a:r>
                    </a:p>
                    <a:p>
                      <a:pPr marL="342900" marR="0" lvl="0" indent="-342900">
                        <a:spcBef>
                          <a:spcPts val="0"/>
                        </a:spcBef>
                        <a:spcAft>
                          <a:spcPts val="0"/>
                        </a:spcAft>
                        <a:buFont typeface="Wingdings"/>
                        <a:buChar char=""/>
                      </a:pPr>
                      <a:r>
                        <a:rPr lang="en-US" sz="2000" kern="1200" dirty="0">
                          <a:solidFill>
                            <a:srgbClr val="0000CC"/>
                          </a:solidFill>
                          <a:latin typeface="Candara" panose="020E0502030303020204" pitchFamily="34" charset="0"/>
                          <a:ea typeface="+mn-ea"/>
                          <a:cs typeface="Arial" pitchFamily="34" charset="0"/>
                        </a:rPr>
                        <a:t>3 cases are dropped with warning letter. </a:t>
                      </a:r>
                    </a:p>
                    <a:p>
                      <a:pPr marL="342900" marR="0" lvl="0" indent="-342900">
                        <a:spcBef>
                          <a:spcPts val="0"/>
                        </a:spcBef>
                        <a:spcAft>
                          <a:spcPts val="0"/>
                        </a:spcAft>
                        <a:buFont typeface="Wingdings"/>
                        <a:buChar char=""/>
                      </a:pPr>
                      <a:r>
                        <a:rPr lang="en-US" sz="2000" kern="1200" dirty="0">
                          <a:solidFill>
                            <a:srgbClr val="0000CC"/>
                          </a:solidFill>
                          <a:latin typeface="Candara" panose="020E0502030303020204" pitchFamily="34" charset="0"/>
                          <a:ea typeface="+mn-ea"/>
                          <a:cs typeface="Arial" pitchFamily="34" charset="0"/>
                        </a:rPr>
                        <a:t>Enquiry Stage – 6.</a:t>
                      </a:r>
                    </a:p>
                  </a:txBody>
                  <a:tcPr marL="63629" marR="63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6094E1F-1BD6-4431-B988-D77E69C03643}" type="slidenum">
              <a:rPr lang="en-US" smtClean="0"/>
              <a:pPr>
                <a:defRPr/>
              </a:pPr>
              <a:t>11</a:t>
            </a:fld>
            <a:endParaRPr lang="en-US"/>
          </a:p>
        </p:txBody>
      </p:sp>
      <p:pic>
        <p:nvPicPr>
          <p:cNvPr id="6" name="Picture 2" descr="C:\Users\Mid-Day-Meal\Desktop\POWER POINT AWP 14-15\mdmbanner.gif"/>
          <p:cNvPicPr>
            <a:picLocks noChangeAspect="1" noChangeArrowheads="1" noCrop="1"/>
          </p:cNvPicPr>
          <p:nvPr/>
        </p:nvPicPr>
        <p:blipFill>
          <a:blip r:embed="rId2" cstate="print"/>
          <a:srcRect/>
          <a:stretch>
            <a:fillRect/>
          </a:stretch>
        </p:blipFill>
        <p:spPr bwMode="auto">
          <a:xfrm>
            <a:off x="0" y="-1"/>
            <a:ext cx="9144000" cy="914401"/>
          </a:xfrm>
          <a:prstGeom prst="rect">
            <a:avLst/>
          </a:prstGeom>
          <a:noFill/>
        </p:spPr>
      </p:pic>
      <p:sp>
        <p:nvSpPr>
          <p:cNvPr id="14" name="TextBox 13"/>
          <p:cNvSpPr txBox="1"/>
          <p:nvPr/>
        </p:nvSpPr>
        <p:spPr>
          <a:xfrm>
            <a:off x="228600" y="914400"/>
            <a:ext cx="8727996" cy="2862322"/>
          </a:xfrm>
          <a:prstGeom prst="rect">
            <a:avLst/>
          </a:prstGeom>
          <a:noFill/>
        </p:spPr>
        <p:txBody>
          <a:bodyPr wrap="square" rtlCol="0">
            <a:spAutoFit/>
          </a:bodyPr>
          <a:lstStyle/>
          <a:p>
            <a:pPr lvl="0"/>
            <a:r>
              <a:rPr lang="en-US" sz="2800" b="1" dirty="0" smtClean="0">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13. Food Security Allowance during lock down:</a:t>
            </a:r>
          </a:p>
          <a:p>
            <a:pPr lvl="0"/>
            <a:endParaRPr lang="en-US" sz="800" b="1" dirty="0" smtClean="0">
              <a:solidFill>
                <a:srgbClr val="0000CC"/>
              </a:solidFill>
              <a:effectLst>
                <a:outerShdw blurRad="38100" dist="38100" dir="2700000" algn="tl">
                  <a:srgbClr val="000000">
                    <a:alpha val="43137"/>
                  </a:srgbClr>
                </a:outerShdw>
              </a:effectLst>
              <a:latin typeface="Arial" pitchFamily="34" charset="0"/>
              <a:cs typeface="Arial" pitchFamily="34" charset="0"/>
            </a:endParaRPr>
          </a:p>
          <a:p>
            <a:pPr algn="just"/>
            <a:r>
              <a:rPr lang="en-US" sz="2400" dirty="0" smtClean="0">
                <a:solidFill>
                  <a:srgbClr val="0000CC"/>
                </a:solidFill>
                <a:latin typeface="Candara" panose="020E0502030303020204" pitchFamily="34" charset="0"/>
                <a:cs typeface="Arial" pitchFamily="34" charset="0"/>
              </a:rPr>
              <a:t>As per decision of the State Govt., all school have been suspended </a:t>
            </a:r>
            <a:r>
              <a:rPr lang="en-US" sz="2400" dirty="0" err="1" smtClean="0">
                <a:solidFill>
                  <a:srgbClr val="0000CC"/>
                </a:solidFill>
                <a:latin typeface="Candara" panose="020E0502030303020204" pitchFamily="34" charset="0"/>
                <a:cs typeface="Arial" pitchFamily="34" charset="0"/>
              </a:rPr>
              <a:t>w.e.f</a:t>
            </a:r>
            <a:r>
              <a:rPr lang="en-US" sz="2400" dirty="0" smtClean="0">
                <a:solidFill>
                  <a:srgbClr val="0000CC"/>
                </a:solidFill>
                <a:latin typeface="Candara" panose="020E0502030303020204" pitchFamily="34" charset="0"/>
                <a:cs typeface="Arial" pitchFamily="34" charset="0"/>
              </a:rPr>
              <a:t> 17</a:t>
            </a:r>
            <a:r>
              <a:rPr lang="en-US" sz="2400" baseline="30000" dirty="0" smtClean="0">
                <a:solidFill>
                  <a:srgbClr val="0000CC"/>
                </a:solidFill>
                <a:latin typeface="Candara" panose="020E0502030303020204" pitchFamily="34" charset="0"/>
                <a:cs typeface="Arial" pitchFamily="34" charset="0"/>
              </a:rPr>
              <a:t>th</a:t>
            </a:r>
            <a:r>
              <a:rPr lang="en-US" sz="2400" dirty="0" smtClean="0">
                <a:solidFill>
                  <a:srgbClr val="0000CC"/>
                </a:solidFill>
                <a:latin typeface="Candara" panose="020E0502030303020204" pitchFamily="34" charset="0"/>
                <a:cs typeface="Arial" pitchFamily="34" charset="0"/>
              </a:rPr>
              <a:t> March, 2020 to save the children from the spread of COVID 19. During the period of lock down, the State Govt. initially provided the cooking cost including the cost of food grains to all children covered under Mid-Day-Meal Scheme @ Rs.5/- for primary &amp; @ Rs.7/- for upper primary for 30 days.  </a:t>
            </a:r>
          </a:p>
        </p:txBody>
      </p:sp>
      <p:graphicFrame>
        <p:nvGraphicFramePr>
          <p:cNvPr id="2" name="Table 1"/>
          <p:cNvGraphicFramePr>
            <a:graphicFrameLocks noGrp="1"/>
          </p:cNvGraphicFramePr>
          <p:nvPr>
            <p:extLst>
              <p:ext uri="{D42A27DB-BD31-4B8C-83A1-F6EECF244321}">
                <p14:modId xmlns:p14="http://schemas.microsoft.com/office/powerpoint/2010/main" val="3927473689"/>
              </p:ext>
            </p:extLst>
          </p:nvPr>
        </p:nvGraphicFramePr>
        <p:xfrm>
          <a:off x="381000" y="4038600"/>
          <a:ext cx="8305799" cy="2133600"/>
        </p:xfrm>
        <a:graphic>
          <a:graphicData uri="http://schemas.openxmlformats.org/drawingml/2006/table">
            <a:tbl>
              <a:tblPr firstRow="1" firstCol="1" bandRow="1">
                <a:tableStyleId>{5C22544A-7EE6-4342-B048-85BDC9FD1C3A}</a:tableStyleId>
              </a:tblPr>
              <a:tblGrid>
                <a:gridCol w="1828800"/>
                <a:gridCol w="2362200"/>
                <a:gridCol w="1621766"/>
                <a:gridCol w="2493033"/>
              </a:tblGrid>
              <a:tr h="514993">
                <a:tc gridSpan="2">
                  <a:txBody>
                    <a:bodyPr/>
                    <a:lstStyle/>
                    <a:p>
                      <a:pPr algn="ctr">
                        <a:lnSpc>
                          <a:spcPct val="107000"/>
                        </a:lnSpc>
                        <a:spcAft>
                          <a:spcPts val="800"/>
                        </a:spcAft>
                      </a:pPr>
                      <a:r>
                        <a:rPr lang="en-IN" sz="1800">
                          <a:effectLst/>
                        </a:rPr>
                        <a:t>Primary level (Class  I – V)</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IN"/>
                    </a:p>
                  </a:txBody>
                  <a:tcPr/>
                </a:tc>
                <a:tc gridSpan="2">
                  <a:txBody>
                    <a:bodyPr/>
                    <a:lstStyle/>
                    <a:p>
                      <a:pPr algn="ctr">
                        <a:lnSpc>
                          <a:spcPct val="107000"/>
                        </a:lnSpc>
                        <a:spcAft>
                          <a:spcPts val="800"/>
                        </a:spcAft>
                      </a:pPr>
                      <a:r>
                        <a:rPr lang="en-IN" sz="1800">
                          <a:effectLst/>
                        </a:rPr>
                        <a:t>Upper Primary level (Class VI – VIII)</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IN"/>
                    </a:p>
                  </a:txBody>
                  <a:tcPr/>
                </a:tc>
              </a:tr>
              <a:tr h="1029983">
                <a:tc>
                  <a:txBody>
                    <a:bodyPr/>
                    <a:lstStyle/>
                    <a:p>
                      <a:pPr algn="ctr">
                        <a:lnSpc>
                          <a:spcPct val="107000"/>
                        </a:lnSpc>
                        <a:spcAft>
                          <a:spcPts val="800"/>
                        </a:spcAft>
                      </a:pPr>
                      <a:r>
                        <a:rPr lang="en-IN" sz="1800">
                          <a:effectLst/>
                        </a:rPr>
                        <a:t>Enrolled students</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IN" sz="1800">
                          <a:effectLst/>
                        </a:rPr>
                        <a:t>Fund allocated @Rs.5/- per day per child</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IN" sz="1800">
                          <a:effectLst/>
                        </a:rPr>
                        <a:t>Enrolled students</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IN" sz="1800" dirty="0">
                          <a:effectLst/>
                        </a:rPr>
                        <a:t>Fund allocated @</a:t>
                      </a:r>
                      <a:r>
                        <a:rPr lang="en-IN" sz="1800" dirty="0" smtClean="0">
                          <a:effectLst/>
                        </a:rPr>
                        <a:t>Rs.7/- </a:t>
                      </a:r>
                      <a:r>
                        <a:rPr lang="en-IN" sz="1800" dirty="0">
                          <a:effectLst/>
                        </a:rPr>
                        <a:t>per day per child</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88624">
                <a:tc>
                  <a:txBody>
                    <a:bodyPr/>
                    <a:lstStyle/>
                    <a:p>
                      <a:pPr algn="ctr">
                        <a:lnSpc>
                          <a:spcPct val="107000"/>
                        </a:lnSpc>
                        <a:spcAft>
                          <a:spcPts val="800"/>
                        </a:spcAft>
                      </a:pPr>
                      <a:r>
                        <a:rPr lang="en-IN" sz="2000">
                          <a:effectLst/>
                        </a:rPr>
                        <a:t>266326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IN" sz="2000">
                          <a:effectLst/>
                        </a:rPr>
                        <a:t>3,99,48,900/-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IN" sz="2000">
                          <a:effectLst/>
                        </a:rPr>
                        <a:t>165953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IN" sz="2000" dirty="0">
                          <a:effectLst/>
                        </a:rPr>
                        <a:t>3,48,50,130/-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50643030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3A10332-8F53-4C0E-B320-65B1F70503A4}" type="slidenum">
              <a:rPr lang="en-US" smtClean="0"/>
              <a:pPr>
                <a:defRPr/>
              </a:pPr>
              <a:t>12</a:t>
            </a:fld>
            <a:endParaRPr lang="en-US"/>
          </a:p>
        </p:txBody>
      </p:sp>
      <p:pic>
        <p:nvPicPr>
          <p:cNvPr id="5" name="Picture 2" descr="C:\Users\Mid-Day-Meal\Desktop\POWER POINT AWP 14-15\mdmbanner.gif"/>
          <p:cNvPicPr>
            <a:picLocks noChangeAspect="1" noChangeArrowheads="1" noCrop="1"/>
          </p:cNvPicPr>
          <p:nvPr/>
        </p:nvPicPr>
        <p:blipFill>
          <a:blip r:embed="rId2" cstate="print"/>
          <a:srcRect/>
          <a:stretch>
            <a:fillRect/>
          </a:stretch>
        </p:blipFill>
        <p:spPr bwMode="auto">
          <a:xfrm>
            <a:off x="0" y="-1"/>
            <a:ext cx="9144000" cy="914401"/>
          </a:xfrm>
          <a:prstGeom prst="rect">
            <a:avLst/>
          </a:prstGeom>
          <a:noFill/>
        </p:spPr>
      </p:pic>
      <p:sp>
        <p:nvSpPr>
          <p:cNvPr id="8" name="Rectangle 7"/>
          <p:cNvSpPr/>
          <p:nvPr/>
        </p:nvSpPr>
        <p:spPr>
          <a:xfrm>
            <a:off x="152400" y="914400"/>
            <a:ext cx="8534400" cy="830997"/>
          </a:xfrm>
          <a:prstGeom prst="rect">
            <a:avLst/>
          </a:prstGeom>
        </p:spPr>
        <p:txBody>
          <a:bodyPr wrap="square">
            <a:spAutoFit/>
          </a:bodyPr>
          <a:lstStyle/>
          <a:p>
            <a:pPr algn="ctr"/>
            <a:r>
              <a:rPr lang="en-US" sz="2400" b="1" u="sng" dirty="0" smtClean="0">
                <a:solidFill>
                  <a:srgbClr val="0000FF"/>
                </a:solidFill>
                <a:latin typeface="Arial" pitchFamily="34" charset="0"/>
                <a:cs typeface="Arial" pitchFamily="34" charset="0"/>
              </a:rPr>
              <a:t>Fund Receipt &amp; Expenditure up to 31</a:t>
            </a:r>
            <a:r>
              <a:rPr lang="en-US" sz="2400" b="1" u="sng" baseline="30000" dirty="0" smtClean="0">
                <a:solidFill>
                  <a:srgbClr val="0000FF"/>
                </a:solidFill>
                <a:latin typeface="Arial" pitchFamily="34" charset="0"/>
                <a:cs typeface="Arial" pitchFamily="34" charset="0"/>
              </a:rPr>
              <a:t>st</a:t>
            </a:r>
            <a:r>
              <a:rPr lang="en-US" sz="2400" b="1" u="sng" dirty="0" smtClean="0">
                <a:solidFill>
                  <a:srgbClr val="0000FF"/>
                </a:solidFill>
                <a:latin typeface="Arial" pitchFamily="34" charset="0"/>
                <a:cs typeface="Arial" pitchFamily="34" charset="0"/>
              </a:rPr>
              <a:t> December,  2019: (In lakhs)</a:t>
            </a:r>
            <a:endParaRPr lang="en-US" sz="2400" dirty="0">
              <a:solidFill>
                <a:srgbClr val="0000FF"/>
              </a:solidFill>
              <a:latin typeface="Arial" pitchFamily="34" charset="0"/>
              <a:cs typeface="Arial"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904439397"/>
              </p:ext>
            </p:extLst>
          </p:nvPr>
        </p:nvGraphicFramePr>
        <p:xfrm>
          <a:off x="76201" y="1429894"/>
          <a:ext cx="8915400" cy="5008689"/>
        </p:xfrm>
        <a:graphic>
          <a:graphicData uri="http://schemas.openxmlformats.org/drawingml/2006/table">
            <a:tbl>
              <a:tblPr>
                <a:tableStyleId>{69C7853C-536D-4A76-A0AE-DD22124D55A5}</a:tableStyleId>
              </a:tblPr>
              <a:tblGrid>
                <a:gridCol w="1676400"/>
                <a:gridCol w="1066800"/>
                <a:gridCol w="990599"/>
                <a:gridCol w="914400"/>
                <a:gridCol w="838200"/>
                <a:gridCol w="85637"/>
                <a:gridCol w="1057364"/>
                <a:gridCol w="838199"/>
                <a:gridCol w="1447801"/>
              </a:tblGrid>
              <a:tr h="884746">
                <a:tc rowSpan="2">
                  <a:txBody>
                    <a:bodyPr/>
                    <a:lstStyle/>
                    <a:p>
                      <a:pPr marL="0" marR="0" algn="ctr">
                        <a:lnSpc>
                          <a:spcPct val="115000"/>
                        </a:lnSpc>
                        <a:spcBef>
                          <a:spcPts val="0"/>
                        </a:spcBef>
                        <a:spcAft>
                          <a:spcPts val="0"/>
                        </a:spcAft>
                      </a:pPr>
                      <a:r>
                        <a:rPr lang="en-US" sz="1500" b="1" dirty="0">
                          <a:solidFill>
                            <a:srgbClr val="0033CC"/>
                          </a:solidFill>
                          <a:latin typeface="Arial" pitchFamily="34" charset="0"/>
                          <a:cs typeface="Arial" pitchFamily="34" charset="0"/>
                        </a:rPr>
                        <a:t>Component</a:t>
                      </a:r>
                      <a:endParaRPr lang="en-US" sz="1500" b="1" dirty="0">
                        <a:solidFill>
                          <a:srgbClr val="0033CC"/>
                        </a:solidFill>
                        <a:latin typeface="Arial" pitchFamily="34" charset="0"/>
                        <a:ea typeface="Calibri"/>
                        <a:cs typeface="Arial" pitchFamily="34" charset="0"/>
                      </a:endParaRPr>
                    </a:p>
                  </a:txBody>
                  <a:tcPr marL="60237" marR="60237" marT="0" marB="0" anchor="ctr"/>
                </a:tc>
                <a:tc gridSpan="2">
                  <a:txBody>
                    <a:bodyPr/>
                    <a:lstStyle/>
                    <a:p>
                      <a:pPr marL="0" marR="0" algn="ctr">
                        <a:lnSpc>
                          <a:spcPct val="115000"/>
                        </a:lnSpc>
                        <a:spcBef>
                          <a:spcPts val="0"/>
                        </a:spcBef>
                        <a:spcAft>
                          <a:spcPts val="0"/>
                        </a:spcAft>
                      </a:pPr>
                      <a:r>
                        <a:rPr lang="en-US" sz="1600" b="1" dirty="0">
                          <a:solidFill>
                            <a:srgbClr val="0033CC"/>
                          </a:solidFill>
                        </a:rPr>
                        <a:t>Fund received</a:t>
                      </a:r>
                      <a:endParaRPr lang="en-US" sz="1600" b="1" dirty="0">
                        <a:solidFill>
                          <a:srgbClr val="0033CC"/>
                        </a:solidFill>
                        <a:latin typeface="Arial" pitchFamily="34" charset="0"/>
                        <a:ea typeface="Calibri"/>
                        <a:cs typeface="Arial" pitchFamily="34" charset="0"/>
                      </a:endParaRPr>
                    </a:p>
                  </a:txBody>
                  <a:tcPr marL="60237" marR="60237"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600" b="1" dirty="0">
                          <a:solidFill>
                            <a:srgbClr val="0033CC"/>
                          </a:solidFill>
                        </a:rPr>
                        <a:t>Expenditure incurred /  </a:t>
                      </a:r>
                      <a:r>
                        <a:rPr lang="en-US" sz="1600" b="1" dirty="0" smtClean="0">
                          <a:solidFill>
                            <a:srgbClr val="0033CC"/>
                          </a:solidFill>
                        </a:rPr>
                        <a:t>Allotted </a:t>
                      </a:r>
                      <a:r>
                        <a:rPr lang="en-US" sz="1600" b="1" dirty="0">
                          <a:solidFill>
                            <a:srgbClr val="0033CC"/>
                          </a:solidFill>
                        </a:rPr>
                        <a:t>to </a:t>
                      </a:r>
                      <a:r>
                        <a:rPr lang="en-US" sz="1600" b="1" dirty="0" smtClean="0">
                          <a:solidFill>
                            <a:srgbClr val="0033CC"/>
                          </a:solidFill>
                        </a:rPr>
                        <a:t>Implementing </a:t>
                      </a:r>
                      <a:r>
                        <a:rPr lang="en-US" sz="1600" b="1" dirty="0">
                          <a:solidFill>
                            <a:srgbClr val="0033CC"/>
                          </a:solidFill>
                        </a:rPr>
                        <a:t>level</a:t>
                      </a:r>
                      <a:endParaRPr lang="en-US" sz="1600" b="1" dirty="0">
                        <a:solidFill>
                          <a:srgbClr val="0033CC"/>
                        </a:solidFill>
                        <a:latin typeface="Arial" pitchFamily="34" charset="0"/>
                        <a:ea typeface="Calibri"/>
                        <a:cs typeface="Arial" pitchFamily="34" charset="0"/>
                      </a:endParaRPr>
                    </a:p>
                  </a:txBody>
                  <a:tcPr marL="60237" marR="60237" marT="0" marB="0" anchor="ctr"/>
                </a:tc>
                <a:tc hMerge="1">
                  <a:txBody>
                    <a:bodyPr/>
                    <a:lstStyle/>
                    <a:p>
                      <a:endParaRPr lang="en-IN"/>
                    </a:p>
                  </a:txBody>
                  <a:tcPr/>
                </a:tc>
                <a:tc gridSpan="3">
                  <a:txBody>
                    <a:bodyPr/>
                    <a:lstStyle/>
                    <a:p>
                      <a:pPr marL="0" marR="0" algn="ctr">
                        <a:lnSpc>
                          <a:spcPct val="115000"/>
                        </a:lnSpc>
                        <a:spcBef>
                          <a:spcPts val="0"/>
                        </a:spcBef>
                        <a:spcAft>
                          <a:spcPts val="0"/>
                        </a:spcAft>
                      </a:pPr>
                      <a:r>
                        <a:rPr lang="en-US" sz="1600" b="1" dirty="0">
                          <a:solidFill>
                            <a:srgbClr val="0033CC"/>
                          </a:solidFill>
                        </a:rPr>
                        <a:t>Fund not allotted</a:t>
                      </a:r>
                      <a:endParaRPr lang="en-US" sz="1600" b="1" dirty="0">
                        <a:solidFill>
                          <a:srgbClr val="0033CC"/>
                        </a:solidFill>
                        <a:latin typeface="Arial" pitchFamily="34" charset="0"/>
                        <a:ea typeface="Calibri"/>
                        <a:cs typeface="Arial" pitchFamily="34" charset="0"/>
                      </a:endParaRPr>
                    </a:p>
                  </a:txBody>
                  <a:tcPr marL="60237" marR="60237" marT="0" marB="0" anchor="ctr"/>
                </a:tc>
                <a:tc hMerge="1">
                  <a:txBody>
                    <a:bodyPr/>
                    <a:lstStyle/>
                    <a:p>
                      <a:pPr marL="0" marR="0" algn="ctr">
                        <a:lnSpc>
                          <a:spcPct val="115000"/>
                        </a:lnSpc>
                        <a:spcBef>
                          <a:spcPts val="0"/>
                        </a:spcBef>
                        <a:spcAft>
                          <a:spcPts val="0"/>
                        </a:spcAft>
                      </a:pPr>
                      <a:endParaRPr lang="en-US" sz="1600" b="1" dirty="0">
                        <a:solidFill>
                          <a:srgbClr val="0033CC"/>
                        </a:solidFill>
                        <a:latin typeface="Arial" pitchFamily="34" charset="0"/>
                        <a:ea typeface="Calibri"/>
                        <a:cs typeface="Arial" pitchFamily="34" charset="0"/>
                      </a:endParaRPr>
                    </a:p>
                  </a:txBody>
                  <a:tcPr marL="60237" marR="60237" marT="0" marB="0" anchor="ctr"/>
                </a:tc>
                <a:tc hMerge="1">
                  <a:txBody>
                    <a:bodyPr/>
                    <a:lstStyle/>
                    <a:p>
                      <a:endParaRPr lang="en-US"/>
                    </a:p>
                  </a:txBody>
                  <a:tcPr/>
                </a:tc>
                <a:tc rowSpan="2">
                  <a:txBody>
                    <a:bodyPr/>
                    <a:lstStyle/>
                    <a:p>
                      <a:pPr marL="0" marR="0" algn="ctr">
                        <a:lnSpc>
                          <a:spcPct val="115000"/>
                        </a:lnSpc>
                        <a:spcBef>
                          <a:spcPts val="0"/>
                        </a:spcBef>
                        <a:spcAft>
                          <a:spcPts val="0"/>
                        </a:spcAft>
                      </a:pPr>
                      <a:r>
                        <a:rPr lang="en-US" sz="1800" b="1" i="0" dirty="0" smtClean="0">
                          <a:solidFill>
                            <a:srgbClr val="FF3300"/>
                          </a:solidFill>
                          <a:latin typeface="Arial" pitchFamily="34" charset="0"/>
                          <a:cs typeface="Arial" pitchFamily="34" charset="0"/>
                        </a:rPr>
                        <a:t>Percentage of utilization of funds</a:t>
                      </a:r>
                      <a:endParaRPr lang="en-US" sz="1800" b="1" i="0" dirty="0">
                        <a:solidFill>
                          <a:srgbClr val="FF3300"/>
                        </a:solidFill>
                        <a:latin typeface="Arial" pitchFamily="34" charset="0"/>
                        <a:ea typeface="Calibri"/>
                        <a:cs typeface="Arial" pitchFamily="34" charset="0"/>
                      </a:endParaRPr>
                    </a:p>
                  </a:txBody>
                  <a:tcPr marL="60237" marR="60237" marT="0" marB="0" anchor="ctr"/>
                </a:tc>
              </a:tr>
              <a:tr h="283300">
                <a:tc vMerge="1">
                  <a:txBody>
                    <a:bodyPr/>
                    <a:lstStyle/>
                    <a:p>
                      <a:endParaRPr lang="en-US"/>
                    </a:p>
                  </a:txBody>
                  <a:tcPr/>
                </a:tc>
                <a:tc>
                  <a:txBody>
                    <a:bodyPr/>
                    <a:lstStyle/>
                    <a:p>
                      <a:pPr marL="0" marR="0" algn="ctr">
                        <a:lnSpc>
                          <a:spcPct val="115000"/>
                        </a:lnSpc>
                        <a:spcBef>
                          <a:spcPts val="0"/>
                        </a:spcBef>
                        <a:spcAft>
                          <a:spcPts val="0"/>
                        </a:spcAft>
                      </a:pPr>
                      <a:r>
                        <a:rPr lang="en-US" sz="1800" b="1" dirty="0">
                          <a:solidFill>
                            <a:srgbClr val="0033CC"/>
                          </a:solidFill>
                        </a:rPr>
                        <a:t>CSS</a:t>
                      </a:r>
                      <a:endParaRPr lang="en-US" sz="1800" b="1" dirty="0">
                        <a:solidFill>
                          <a:srgbClr val="0033CC"/>
                        </a:solidFill>
                        <a:latin typeface="Arial" pitchFamily="34" charset="0"/>
                        <a:ea typeface="Calibri"/>
                        <a:cs typeface="Arial" pitchFamily="34" charset="0"/>
                      </a:endParaRPr>
                    </a:p>
                  </a:txBody>
                  <a:tcPr marL="60237" marR="60237" marT="0" marB="0"/>
                </a:tc>
                <a:tc>
                  <a:txBody>
                    <a:bodyPr/>
                    <a:lstStyle/>
                    <a:p>
                      <a:pPr marL="0" marR="0" algn="ctr">
                        <a:lnSpc>
                          <a:spcPct val="115000"/>
                        </a:lnSpc>
                        <a:spcBef>
                          <a:spcPts val="0"/>
                        </a:spcBef>
                        <a:spcAft>
                          <a:spcPts val="0"/>
                        </a:spcAft>
                      </a:pPr>
                      <a:r>
                        <a:rPr lang="en-US" sz="1800" b="1" dirty="0">
                          <a:solidFill>
                            <a:srgbClr val="0033CC"/>
                          </a:solidFill>
                        </a:rPr>
                        <a:t>State</a:t>
                      </a:r>
                      <a:endParaRPr lang="en-US" sz="1800" b="1" dirty="0">
                        <a:solidFill>
                          <a:srgbClr val="0033CC"/>
                        </a:solidFill>
                        <a:latin typeface="Arial" pitchFamily="34" charset="0"/>
                        <a:ea typeface="Calibri"/>
                        <a:cs typeface="Arial" pitchFamily="34" charset="0"/>
                      </a:endParaRPr>
                    </a:p>
                  </a:txBody>
                  <a:tcPr marL="60237" marR="60237" marT="0" marB="0"/>
                </a:tc>
                <a:tc>
                  <a:txBody>
                    <a:bodyPr/>
                    <a:lstStyle/>
                    <a:p>
                      <a:pPr marL="0" marR="0" algn="ctr">
                        <a:lnSpc>
                          <a:spcPct val="115000"/>
                        </a:lnSpc>
                        <a:spcBef>
                          <a:spcPts val="0"/>
                        </a:spcBef>
                        <a:spcAft>
                          <a:spcPts val="0"/>
                        </a:spcAft>
                      </a:pPr>
                      <a:r>
                        <a:rPr lang="en-US" sz="1800" b="1" dirty="0">
                          <a:solidFill>
                            <a:srgbClr val="0033CC"/>
                          </a:solidFill>
                        </a:rPr>
                        <a:t>CSS</a:t>
                      </a:r>
                      <a:endParaRPr lang="en-US" sz="1800" b="1" dirty="0">
                        <a:solidFill>
                          <a:srgbClr val="0033CC"/>
                        </a:solidFill>
                        <a:latin typeface="Arial" pitchFamily="34" charset="0"/>
                        <a:ea typeface="Calibri"/>
                        <a:cs typeface="Arial" pitchFamily="34" charset="0"/>
                      </a:endParaRPr>
                    </a:p>
                  </a:txBody>
                  <a:tcPr marL="60237" marR="60237" marT="0" marB="0"/>
                </a:tc>
                <a:tc>
                  <a:txBody>
                    <a:bodyPr/>
                    <a:lstStyle/>
                    <a:p>
                      <a:pPr marL="0" marR="0" algn="ctr">
                        <a:lnSpc>
                          <a:spcPct val="115000"/>
                        </a:lnSpc>
                        <a:spcBef>
                          <a:spcPts val="0"/>
                        </a:spcBef>
                        <a:spcAft>
                          <a:spcPts val="0"/>
                        </a:spcAft>
                      </a:pPr>
                      <a:r>
                        <a:rPr lang="en-US" sz="1800" b="1" dirty="0">
                          <a:solidFill>
                            <a:srgbClr val="0033CC"/>
                          </a:solidFill>
                        </a:rPr>
                        <a:t>State</a:t>
                      </a:r>
                      <a:endParaRPr lang="en-US" sz="1800" b="1" dirty="0">
                        <a:solidFill>
                          <a:srgbClr val="0033CC"/>
                        </a:solidFill>
                        <a:latin typeface="Arial" pitchFamily="34" charset="0"/>
                        <a:ea typeface="Calibri"/>
                        <a:cs typeface="Arial" pitchFamily="34" charset="0"/>
                      </a:endParaRPr>
                    </a:p>
                  </a:txBody>
                  <a:tcPr marL="60237" marR="60237" marT="0" marB="0"/>
                </a:tc>
                <a:tc gridSpan="2">
                  <a:txBody>
                    <a:bodyPr/>
                    <a:lstStyle/>
                    <a:p>
                      <a:pPr marL="0" marR="0" algn="ctr">
                        <a:lnSpc>
                          <a:spcPct val="115000"/>
                        </a:lnSpc>
                        <a:spcBef>
                          <a:spcPts val="0"/>
                        </a:spcBef>
                        <a:spcAft>
                          <a:spcPts val="0"/>
                        </a:spcAft>
                      </a:pPr>
                      <a:r>
                        <a:rPr lang="en-US" sz="1800" b="1" dirty="0">
                          <a:solidFill>
                            <a:srgbClr val="0033CC"/>
                          </a:solidFill>
                        </a:rPr>
                        <a:t>CSS</a:t>
                      </a:r>
                      <a:endParaRPr lang="en-US" sz="1800" b="1" dirty="0">
                        <a:solidFill>
                          <a:srgbClr val="0033CC"/>
                        </a:solidFill>
                        <a:latin typeface="Arial" pitchFamily="34" charset="0"/>
                        <a:ea typeface="Calibri"/>
                        <a:cs typeface="Arial" pitchFamily="34" charset="0"/>
                      </a:endParaRPr>
                    </a:p>
                  </a:txBody>
                  <a:tcPr marL="60237" marR="60237" marT="0" marB="0"/>
                </a:tc>
                <a:tc hMerge="1">
                  <a:txBody>
                    <a:bodyPr/>
                    <a:lstStyle/>
                    <a:p>
                      <a:pPr marL="0" marR="0" algn="ctr">
                        <a:lnSpc>
                          <a:spcPct val="115000"/>
                        </a:lnSpc>
                        <a:spcBef>
                          <a:spcPts val="0"/>
                        </a:spcBef>
                        <a:spcAft>
                          <a:spcPts val="0"/>
                        </a:spcAft>
                      </a:pPr>
                      <a:endParaRPr lang="en-US" sz="1800" b="1" dirty="0">
                        <a:solidFill>
                          <a:srgbClr val="0033CC"/>
                        </a:solidFill>
                        <a:latin typeface="Arial" pitchFamily="34" charset="0"/>
                        <a:ea typeface="Calibri"/>
                        <a:cs typeface="Arial" pitchFamily="34" charset="0"/>
                      </a:endParaRPr>
                    </a:p>
                  </a:txBody>
                  <a:tcPr marL="60237" marR="60237" marT="0" marB="0"/>
                </a:tc>
                <a:tc>
                  <a:txBody>
                    <a:bodyPr/>
                    <a:lstStyle/>
                    <a:p>
                      <a:pPr marL="0" marR="0" algn="ctr">
                        <a:lnSpc>
                          <a:spcPct val="115000"/>
                        </a:lnSpc>
                        <a:spcBef>
                          <a:spcPts val="0"/>
                        </a:spcBef>
                        <a:spcAft>
                          <a:spcPts val="0"/>
                        </a:spcAft>
                      </a:pPr>
                      <a:r>
                        <a:rPr lang="en-US" sz="1800" b="1" dirty="0">
                          <a:solidFill>
                            <a:srgbClr val="0033CC"/>
                          </a:solidFill>
                        </a:rPr>
                        <a:t>State</a:t>
                      </a:r>
                      <a:endParaRPr lang="en-US" sz="1800" b="1" dirty="0">
                        <a:solidFill>
                          <a:srgbClr val="0033CC"/>
                        </a:solidFill>
                        <a:latin typeface="Arial" pitchFamily="34" charset="0"/>
                        <a:ea typeface="Calibri"/>
                        <a:cs typeface="Arial" pitchFamily="34" charset="0"/>
                      </a:endParaRPr>
                    </a:p>
                  </a:txBody>
                  <a:tcPr marL="60237" marR="60237" marT="0" marB="0"/>
                </a:tc>
                <a:tc vMerge="1">
                  <a:txBody>
                    <a:bodyPr/>
                    <a:lstStyle/>
                    <a:p>
                      <a:endParaRPr lang="en-US"/>
                    </a:p>
                  </a:txBody>
                  <a:tcPr/>
                </a:tc>
              </a:tr>
              <a:tr h="696468">
                <a:tc>
                  <a:txBody>
                    <a:bodyPr/>
                    <a:lstStyle/>
                    <a:p>
                      <a:pPr marL="0" marR="0" algn="ctr">
                        <a:lnSpc>
                          <a:spcPct val="115000"/>
                        </a:lnSpc>
                        <a:spcBef>
                          <a:spcPts val="0"/>
                        </a:spcBef>
                        <a:spcAft>
                          <a:spcPts val="0"/>
                        </a:spcAft>
                      </a:pPr>
                      <a:r>
                        <a:rPr lang="en-US" sz="1500" b="1" dirty="0">
                          <a:solidFill>
                            <a:srgbClr val="0033CC"/>
                          </a:solidFill>
                          <a:latin typeface="Arial" pitchFamily="34" charset="0"/>
                          <a:cs typeface="Arial" pitchFamily="34" charset="0"/>
                        </a:rPr>
                        <a:t>Cost of Food grains</a:t>
                      </a:r>
                      <a:endParaRPr lang="en-US" sz="1500" b="1" dirty="0">
                        <a:solidFill>
                          <a:srgbClr val="0033CC"/>
                        </a:solidFill>
                        <a:latin typeface="Arial" pitchFamily="34" charset="0"/>
                        <a:ea typeface="Calibri"/>
                        <a:cs typeface="Arial" pitchFamily="34" charset="0"/>
                      </a:endParaRPr>
                    </a:p>
                  </a:txBody>
                  <a:tcPr marL="60237" marR="60237" marT="0" marB="0" anchor="ctr"/>
                </a:tc>
                <a:tc>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275.80</a:t>
                      </a:r>
                      <a:endParaRPr lang="en-US" sz="1600" b="1" dirty="0">
                        <a:solidFill>
                          <a:srgbClr val="0033CC"/>
                        </a:solidFill>
                        <a:latin typeface="Arial" pitchFamily="34" charset="0"/>
                        <a:ea typeface="Calibri"/>
                        <a:cs typeface="Arial" pitchFamily="34" charset="0"/>
                      </a:endParaRPr>
                    </a:p>
                  </a:txBody>
                  <a:tcPr marL="60237" marR="60237" marT="0" marB="0" anchor="ctr"/>
                </a:tc>
                <a:tc>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00</a:t>
                      </a:r>
                      <a:endParaRPr lang="en-US" sz="1600" b="1" dirty="0">
                        <a:solidFill>
                          <a:srgbClr val="0033CC"/>
                        </a:solidFill>
                        <a:latin typeface="Arial" pitchFamily="34" charset="0"/>
                        <a:ea typeface="Calibri"/>
                        <a:cs typeface="Arial" pitchFamily="34" charset="0"/>
                      </a:endParaRPr>
                    </a:p>
                  </a:txBody>
                  <a:tcPr marL="60237" marR="60237" marT="0" marB="0" anchor="ctr"/>
                </a:tc>
                <a:tc>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185.17</a:t>
                      </a:r>
                      <a:endParaRPr lang="en-US" sz="1600" b="1" dirty="0">
                        <a:solidFill>
                          <a:srgbClr val="0033CC"/>
                        </a:solidFill>
                        <a:latin typeface="Arial" pitchFamily="34" charset="0"/>
                        <a:ea typeface="Calibri"/>
                        <a:cs typeface="Arial" pitchFamily="34" charset="0"/>
                      </a:endParaRPr>
                    </a:p>
                  </a:txBody>
                  <a:tcPr marL="60237" marR="60237" marT="0" marB="0" anchor="ctr"/>
                </a:tc>
                <a:tc>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00</a:t>
                      </a:r>
                      <a:endParaRPr lang="en-US" sz="1600" b="1" dirty="0">
                        <a:solidFill>
                          <a:srgbClr val="0033CC"/>
                        </a:solidFill>
                        <a:latin typeface="Arial" pitchFamily="34" charset="0"/>
                        <a:ea typeface="Calibri"/>
                        <a:cs typeface="Arial" pitchFamily="34" charset="0"/>
                      </a:endParaRPr>
                    </a:p>
                  </a:txBody>
                  <a:tcPr marL="60237" marR="60237" marT="0" marB="0" anchor="ctr"/>
                </a:tc>
                <a:tc gridSpan="2">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90.63</a:t>
                      </a:r>
                      <a:endParaRPr lang="en-US" sz="1600" b="1" dirty="0">
                        <a:solidFill>
                          <a:srgbClr val="0033CC"/>
                        </a:solidFill>
                        <a:latin typeface="Arial" pitchFamily="34" charset="0"/>
                        <a:ea typeface="Calibri"/>
                        <a:cs typeface="Arial" pitchFamily="34" charset="0"/>
                      </a:endParaRPr>
                    </a:p>
                  </a:txBody>
                  <a:tcPr marL="60237" marR="60237" marT="0" marB="0" anchor="ctr"/>
                </a:tc>
                <a:tc hMerge="1">
                  <a:txBody>
                    <a:bodyPr/>
                    <a:lstStyle/>
                    <a:p>
                      <a:pPr marL="0" marR="0" algn="r">
                        <a:lnSpc>
                          <a:spcPct val="115000"/>
                        </a:lnSpc>
                        <a:spcBef>
                          <a:spcPts val="0"/>
                        </a:spcBef>
                        <a:spcAft>
                          <a:spcPts val="0"/>
                        </a:spcAft>
                      </a:pPr>
                      <a:endParaRPr lang="en-US" sz="1600" b="1" dirty="0">
                        <a:solidFill>
                          <a:srgbClr val="0033CC"/>
                        </a:solidFill>
                        <a:latin typeface="Arial" pitchFamily="34" charset="0"/>
                        <a:ea typeface="Calibri"/>
                        <a:cs typeface="Arial" pitchFamily="34" charset="0"/>
                      </a:endParaRPr>
                    </a:p>
                  </a:txBody>
                  <a:tcPr marL="60237" marR="60237" marT="0" marB="0" anchor="ctr"/>
                </a:tc>
                <a:tc>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00</a:t>
                      </a:r>
                      <a:endParaRPr lang="en-US" sz="1600" b="1" dirty="0">
                        <a:solidFill>
                          <a:srgbClr val="0033CC"/>
                        </a:solidFill>
                        <a:latin typeface="Arial" pitchFamily="34" charset="0"/>
                        <a:ea typeface="Calibri"/>
                        <a:cs typeface="Arial" pitchFamily="34" charset="0"/>
                      </a:endParaRPr>
                    </a:p>
                  </a:txBody>
                  <a:tcPr marL="60237" marR="60237" marT="0" marB="0" anchor="ctr"/>
                </a:tc>
                <a:tc>
                  <a:txBody>
                    <a:bodyPr/>
                    <a:lstStyle/>
                    <a:p>
                      <a:pPr algn="ctr" fontAlgn="ctr"/>
                      <a:r>
                        <a:rPr lang="en-IN" sz="1600" b="1" kern="1200" dirty="0">
                          <a:solidFill>
                            <a:srgbClr val="0033CC"/>
                          </a:solidFill>
                          <a:latin typeface="Arial" pitchFamily="34" charset="0"/>
                          <a:ea typeface="Calibri"/>
                          <a:cs typeface="Arial" pitchFamily="34" charset="0"/>
                        </a:rPr>
                        <a:t>67.14</a:t>
                      </a:r>
                    </a:p>
                  </a:txBody>
                  <a:tcPr marL="9525" marR="9525" marT="9525" marB="0" anchor="ctr"/>
                </a:tc>
              </a:tr>
              <a:tr h="453902">
                <a:tc>
                  <a:txBody>
                    <a:bodyPr/>
                    <a:lstStyle/>
                    <a:p>
                      <a:pPr marL="0" marR="0" algn="ctr">
                        <a:lnSpc>
                          <a:spcPct val="115000"/>
                        </a:lnSpc>
                        <a:spcBef>
                          <a:spcPts val="0"/>
                        </a:spcBef>
                        <a:spcAft>
                          <a:spcPts val="0"/>
                        </a:spcAft>
                      </a:pPr>
                      <a:r>
                        <a:rPr lang="en-US" sz="1500" b="1" dirty="0">
                          <a:solidFill>
                            <a:srgbClr val="0033CC"/>
                          </a:solidFill>
                          <a:latin typeface="Arial" pitchFamily="34" charset="0"/>
                          <a:cs typeface="Arial" pitchFamily="34" charset="0"/>
                        </a:rPr>
                        <a:t>TC/DC</a:t>
                      </a:r>
                      <a:endParaRPr lang="en-US" sz="1500" b="1" dirty="0">
                        <a:solidFill>
                          <a:srgbClr val="0033CC"/>
                        </a:solidFill>
                        <a:latin typeface="Arial" pitchFamily="34" charset="0"/>
                        <a:ea typeface="Calibri"/>
                        <a:cs typeface="Arial" pitchFamily="34" charset="0"/>
                      </a:endParaRPr>
                    </a:p>
                  </a:txBody>
                  <a:tcPr marL="60237" marR="60237" marT="0" marB="0" anchor="ctr"/>
                </a:tc>
                <a:tc>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173.75</a:t>
                      </a:r>
                      <a:endParaRPr lang="en-US" sz="1600" b="1" dirty="0">
                        <a:solidFill>
                          <a:srgbClr val="0033CC"/>
                        </a:solidFill>
                        <a:latin typeface="Arial" pitchFamily="34" charset="0"/>
                        <a:ea typeface="Calibri"/>
                        <a:cs typeface="Arial" pitchFamily="34" charset="0"/>
                      </a:endParaRPr>
                    </a:p>
                  </a:txBody>
                  <a:tcPr marL="60237" marR="60237" marT="0" marB="0" anchor="ctr"/>
                </a:tc>
                <a:tc>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00</a:t>
                      </a:r>
                      <a:endParaRPr lang="en-US" sz="1600" b="1" dirty="0">
                        <a:solidFill>
                          <a:srgbClr val="0033CC"/>
                        </a:solidFill>
                        <a:latin typeface="Arial" pitchFamily="34" charset="0"/>
                        <a:ea typeface="Calibri"/>
                        <a:cs typeface="Arial" pitchFamily="34" charset="0"/>
                      </a:endParaRPr>
                    </a:p>
                  </a:txBody>
                  <a:tcPr marL="60237" marR="60237" marT="0" marB="0" anchor="ct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600" b="1" dirty="0" smtClean="0">
                          <a:solidFill>
                            <a:srgbClr val="0033CC"/>
                          </a:solidFill>
                          <a:latin typeface="Arial" pitchFamily="34" charset="0"/>
                          <a:ea typeface="Calibri"/>
                          <a:cs typeface="Arial" pitchFamily="34" charset="0"/>
                        </a:rPr>
                        <a:t>116.66</a:t>
                      </a:r>
                    </a:p>
                  </a:txBody>
                  <a:tcPr marL="60237" marR="60237" marT="0" marB="0" anchor="ctr"/>
                </a:tc>
                <a:tc>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00</a:t>
                      </a:r>
                      <a:endParaRPr lang="en-US" sz="1600" b="1" dirty="0">
                        <a:solidFill>
                          <a:srgbClr val="0033CC"/>
                        </a:solidFill>
                        <a:latin typeface="Arial" pitchFamily="34" charset="0"/>
                        <a:ea typeface="Calibri"/>
                        <a:cs typeface="Arial" pitchFamily="34" charset="0"/>
                      </a:endParaRPr>
                    </a:p>
                  </a:txBody>
                  <a:tcPr marL="60237" marR="60237" marT="0" marB="0" anchor="ctr"/>
                </a:tc>
                <a:tc gridSpan="2">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57.09</a:t>
                      </a:r>
                      <a:endParaRPr lang="en-US" sz="1600" b="1" dirty="0">
                        <a:solidFill>
                          <a:srgbClr val="0033CC"/>
                        </a:solidFill>
                        <a:latin typeface="Arial" pitchFamily="34" charset="0"/>
                        <a:ea typeface="Calibri"/>
                        <a:cs typeface="Arial" pitchFamily="34" charset="0"/>
                      </a:endParaRPr>
                    </a:p>
                  </a:txBody>
                  <a:tcPr marL="60237" marR="60237" marT="0" marB="0" anchor="ctr"/>
                </a:tc>
                <a:tc hMerge="1">
                  <a:txBody>
                    <a:bodyPr/>
                    <a:lstStyle/>
                    <a:p>
                      <a:pPr marL="0" marR="0" algn="r">
                        <a:lnSpc>
                          <a:spcPct val="115000"/>
                        </a:lnSpc>
                        <a:spcBef>
                          <a:spcPts val="0"/>
                        </a:spcBef>
                        <a:spcAft>
                          <a:spcPts val="0"/>
                        </a:spcAft>
                      </a:pPr>
                      <a:endParaRPr lang="en-US" sz="1600" b="1" dirty="0">
                        <a:solidFill>
                          <a:srgbClr val="0033CC"/>
                        </a:solidFill>
                        <a:latin typeface="Arial" pitchFamily="34" charset="0"/>
                        <a:ea typeface="Calibri"/>
                        <a:cs typeface="Arial" pitchFamily="34" charset="0"/>
                      </a:endParaRPr>
                    </a:p>
                  </a:txBody>
                  <a:tcPr marL="60237" marR="60237" marT="0" marB="0" anchor="ctr"/>
                </a:tc>
                <a:tc>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00</a:t>
                      </a:r>
                      <a:endParaRPr lang="en-US" sz="1600" b="1" dirty="0">
                        <a:solidFill>
                          <a:srgbClr val="0033CC"/>
                        </a:solidFill>
                        <a:latin typeface="Arial" pitchFamily="34" charset="0"/>
                        <a:ea typeface="Calibri"/>
                        <a:cs typeface="Arial" pitchFamily="34" charset="0"/>
                      </a:endParaRPr>
                    </a:p>
                  </a:txBody>
                  <a:tcPr marL="60237" marR="60237" marT="0" marB="0" anchor="ctr"/>
                </a:tc>
                <a:tc>
                  <a:txBody>
                    <a:bodyPr/>
                    <a:lstStyle/>
                    <a:p>
                      <a:pPr algn="ctr" fontAlgn="ctr"/>
                      <a:r>
                        <a:rPr lang="en-IN" sz="1600" b="1" kern="1200">
                          <a:solidFill>
                            <a:srgbClr val="0033CC"/>
                          </a:solidFill>
                          <a:latin typeface="Arial" pitchFamily="34" charset="0"/>
                          <a:ea typeface="Calibri"/>
                          <a:cs typeface="Arial" pitchFamily="34" charset="0"/>
                        </a:rPr>
                        <a:t>67.14</a:t>
                      </a:r>
                    </a:p>
                  </a:txBody>
                  <a:tcPr marL="9525" marR="9525" marT="9525" marB="0" anchor="ctr"/>
                </a:tc>
              </a:tr>
              <a:tr h="524121">
                <a:tc>
                  <a:txBody>
                    <a:bodyPr/>
                    <a:lstStyle/>
                    <a:p>
                      <a:pPr marL="0" marR="0" algn="ctr">
                        <a:lnSpc>
                          <a:spcPct val="115000"/>
                        </a:lnSpc>
                        <a:spcBef>
                          <a:spcPts val="0"/>
                        </a:spcBef>
                        <a:spcAft>
                          <a:spcPts val="0"/>
                        </a:spcAft>
                      </a:pPr>
                      <a:r>
                        <a:rPr lang="en-US" sz="1500" b="1" dirty="0">
                          <a:solidFill>
                            <a:srgbClr val="0033CC"/>
                          </a:solidFill>
                          <a:latin typeface="Arial" pitchFamily="34" charset="0"/>
                          <a:cs typeface="Arial" pitchFamily="34" charset="0"/>
                        </a:rPr>
                        <a:t>Cooking cost</a:t>
                      </a:r>
                      <a:endParaRPr lang="en-US" sz="1500" b="1" dirty="0">
                        <a:solidFill>
                          <a:srgbClr val="0033CC"/>
                        </a:solidFill>
                        <a:latin typeface="Arial" pitchFamily="34" charset="0"/>
                        <a:ea typeface="Calibri"/>
                        <a:cs typeface="Arial" pitchFamily="34" charset="0"/>
                      </a:endParaRPr>
                    </a:p>
                  </a:txBody>
                  <a:tcPr marL="60237" marR="60237" marT="0" marB="0" anchor="ctr"/>
                </a:tc>
                <a:tc>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3926.32</a:t>
                      </a:r>
                      <a:endParaRPr lang="en-US" sz="1600" b="1" dirty="0">
                        <a:solidFill>
                          <a:srgbClr val="0033CC"/>
                        </a:solidFill>
                        <a:latin typeface="Arial" pitchFamily="34" charset="0"/>
                        <a:ea typeface="Calibri"/>
                        <a:cs typeface="Arial" pitchFamily="34" charset="0"/>
                      </a:endParaRPr>
                    </a:p>
                  </a:txBody>
                  <a:tcPr marL="60237" marR="60237" marT="0" marB="0" anchor="ctr"/>
                </a:tc>
                <a:tc>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474.12</a:t>
                      </a:r>
                      <a:endParaRPr lang="en-US" sz="1600" b="1" dirty="0">
                        <a:solidFill>
                          <a:srgbClr val="0033CC"/>
                        </a:solidFill>
                        <a:latin typeface="Arial" pitchFamily="34" charset="0"/>
                        <a:ea typeface="Calibri"/>
                        <a:cs typeface="Arial" pitchFamily="34" charset="0"/>
                      </a:endParaRPr>
                    </a:p>
                  </a:txBody>
                  <a:tcPr marL="60237" marR="60237" marT="0" marB="0" anchor="ctr"/>
                </a:tc>
                <a:tc>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2575.75</a:t>
                      </a:r>
                      <a:endParaRPr lang="en-US" sz="1600" b="1" dirty="0">
                        <a:solidFill>
                          <a:srgbClr val="0033CC"/>
                        </a:solidFill>
                        <a:latin typeface="Arial" pitchFamily="34" charset="0"/>
                        <a:ea typeface="Calibri"/>
                        <a:cs typeface="Arial" pitchFamily="34" charset="0"/>
                      </a:endParaRPr>
                    </a:p>
                  </a:txBody>
                  <a:tcPr marL="60237" marR="60237" marT="0" marB="0" anchor="ctr"/>
                </a:tc>
                <a:tc>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303.67</a:t>
                      </a:r>
                      <a:endParaRPr lang="en-US" sz="1600" b="1" dirty="0">
                        <a:solidFill>
                          <a:srgbClr val="0033CC"/>
                        </a:solidFill>
                        <a:latin typeface="Arial" pitchFamily="34" charset="0"/>
                        <a:ea typeface="Calibri"/>
                        <a:cs typeface="Arial" pitchFamily="34" charset="0"/>
                      </a:endParaRPr>
                    </a:p>
                  </a:txBody>
                  <a:tcPr marL="60237" marR="60237" marT="0" marB="0" anchor="ctr"/>
                </a:tc>
                <a:tc gridSpan="2">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1350.56</a:t>
                      </a:r>
                      <a:endParaRPr lang="en-US" sz="1600" b="1" dirty="0">
                        <a:solidFill>
                          <a:srgbClr val="0033CC"/>
                        </a:solidFill>
                        <a:latin typeface="Arial" pitchFamily="34" charset="0"/>
                        <a:ea typeface="Calibri"/>
                        <a:cs typeface="Arial" pitchFamily="34" charset="0"/>
                      </a:endParaRPr>
                    </a:p>
                  </a:txBody>
                  <a:tcPr marL="60237" marR="60237" marT="0" marB="0" anchor="ctr"/>
                </a:tc>
                <a:tc hMerge="1">
                  <a:txBody>
                    <a:bodyPr/>
                    <a:lstStyle/>
                    <a:p>
                      <a:pPr marL="0" marR="0" algn="r">
                        <a:lnSpc>
                          <a:spcPct val="115000"/>
                        </a:lnSpc>
                        <a:spcBef>
                          <a:spcPts val="0"/>
                        </a:spcBef>
                        <a:spcAft>
                          <a:spcPts val="0"/>
                        </a:spcAft>
                      </a:pPr>
                      <a:endParaRPr lang="en-US" sz="1600" b="1" dirty="0">
                        <a:solidFill>
                          <a:srgbClr val="0033CC"/>
                        </a:solidFill>
                        <a:latin typeface="Arial" pitchFamily="34" charset="0"/>
                        <a:ea typeface="Calibri"/>
                        <a:cs typeface="Arial" pitchFamily="34" charset="0"/>
                      </a:endParaRPr>
                    </a:p>
                  </a:txBody>
                  <a:tcPr marL="60237" marR="60237" marT="0" marB="0" anchor="ctr"/>
                </a:tc>
                <a:tc>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170.45</a:t>
                      </a:r>
                      <a:endParaRPr lang="en-US" sz="1600" b="1" dirty="0">
                        <a:solidFill>
                          <a:srgbClr val="0033CC"/>
                        </a:solidFill>
                        <a:latin typeface="Arial" pitchFamily="34" charset="0"/>
                        <a:ea typeface="Calibri"/>
                        <a:cs typeface="Arial" pitchFamily="34" charset="0"/>
                      </a:endParaRPr>
                    </a:p>
                  </a:txBody>
                  <a:tcPr marL="60237" marR="60237" marT="0" marB="0" anchor="ctr"/>
                </a:tc>
                <a:tc>
                  <a:txBody>
                    <a:bodyPr/>
                    <a:lstStyle/>
                    <a:p>
                      <a:pPr algn="ctr" fontAlgn="ctr"/>
                      <a:r>
                        <a:rPr lang="en-IN" sz="1600" b="1" kern="1200" dirty="0">
                          <a:solidFill>
                            <a:srgbClr val="0033CC"/>
                          </a:solidFill>
                          <a:latin typeface="Arial" pitchFamily="34" charset="0"/>
                          <a:ea typeface="Calibri"/>
                          <a:cs typeface="Arial" pitchFamily="34" charset="0"/>
                        </a:rPr>
                        <a:t>65.43</a:t>
                      </a:r>
                    </a:p>
                  </a:txBody>
                  <a:tcPr marL="9525" marR="9525" marT="9525" marB="0" anchor="ctr"/>
                </a:tc>
              </a:tr>
              <a:tr h="591399">
                <a:tc>
                  <a:txBody>
                    <a:bodyPr/>
                    <a:lstStyle/>
                    <a:p>
                      <a:pPr marL="0" marR="0" algn="ctr">
                        <a:lnSpc>
                          <a:spcPct val="115000"/>
                        </a:lnSpc>
                        <a:spcBef>
                          <a:spcPts val="0"/>
                        </a:spcBef>
                        <a:spcAft>
                          <a:spcPts val="0"/>
                        </a:spcAft>
                      </a:pPr>
                      <a:r>
                        <a:rPr lang="en-US" sz="1500" b="1" dirty="0">
                          <a:solidFill>
                            <a:srgbClr val="0033CC"/>
                          </a:solidFill>
                          <a:latin typeface="Arial" pitchFamily="34" charset="0"/>
                          <a:cs typeface="Arial" pitchFamily="34" charset="0"/>
                        </a:rPr>
                        <a:t>Honorarium to Cook cum helper</a:t>
                      </a:r>
                      <a:endParaRPr lang="en-US" sz="1500" b="1" dirty="0">
                        <a:solidFill>
                          <a:srgbClr val="0033CC"/>
                        </a:solidFill>
                        <a:latin typeface="Arial" pitchFamily="34" charset="0"/>
                        <a:ea typeface="Calibri"/>
                        <a:cs typeface="Arial" pitchFamily="34" charset="0"/>
                      </a:endParaRPr>
                    </a:p>
                  </a:txBody>
                  <a:tcPr marL="60237" marR="60237" marT="0" marB="0"/>
                </a:tc>
                <a:tc>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992.52</a:t>
                      </a:r>
                      <a:endParaRPr lang="en-US" sz="1600" b="1" dirty="0">
                        <a:solidFill>
                          <a:srgbClr val="0033CC"/>
                        </a:solidFill>
                        <a:latin typeface="Arial" pitchFamily="34" charset="0"/>
                        <a:ea typeface="Calibri"/>
                        <a:cs typeface="Arial" pitchFamily="34" charset="0"/>
                      </a:endParaRPr>
                    </a:p>
                  </a:txBody>
                  <a:tcPr marL="60237" marR="60237" marT="0" marB="0" anchor="ctr"/>
                </a:tc>
                <a:tc>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660.45</a:t>
                      </a:r>
                      <a:endParaRPr lang="en-US" sz="1600" b="1" dirty="0">
                        <a:solidFill>
                          <a:srgbClr val="0033CC"/>
                        </a:solidFill>
                        <a:latin typeface="Arial" pitchFamily="34" charset="0"/>
                        <a:ea typeface="Calibri"/>
                        <a:cs typeface="Arial" pitchFamily="34" charset="0"/>
                      </a:endParaRPr>
                    </a:p>
                  </a:txBody>
                  <a:tcPr marL="60237" marR="60237" marT="0" marB="0" anchor="ctr"/>
                </a:tc>
                <a:tc>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693.69</a:t>
                      </a:r>
                      <a:endParaRPr lang="en-US" sz="1600" b="1" dirty="0">
                        <a:solidFill>
                          <a:srgbClr val="0033CC"/>
                        </a:solidFill>
                        <a:latin typeface="Arial" pitchFamily="34" charset="0"/>
                        <a:ea typeface="Calibri"/>
                        <a:cs typeface="Arial" pitchFamily="34" charset="0"/>
                      </a:endParaRPr>
                    </a:p>
                  </a:txBody>
                  <a:tcPr marL="60237" marR="60237" marT="0" marB="0" anchor="ctr"/>
                </a:tc>
                <a:tc>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462.46</a:t>
                      </a:r>
                      <a:endParaRPr lang="en-US" sz="1600" b="1" dirty="0">
                        <a:solidFill>
                          <a:srgbClr val="0033CC"/>
                        </a:solidFill>
                        <a:latin typeface="Arial" pitchFamily="34" charset="0"/>
                        <a:ea typeface="Calibri"/>
                        <a:cs typeface="Arial" pitchFamily="34" charset="0"/>
                      </a:endParaRPr>
                    </a:p>
                  </a:txBody>
                  <a:tcPr marL="60237" marR="60237" marT="0" marB="0" anchor="ctr"/>
                </a:tc>
                <a:tc gridSpan="2">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298.83</a:t>
                      </a:r>
                      <a:endParaRPr lang="en-US" sz="1600" b="1" dirty="0">
                        <a:solidFill>
                          <a:srgbClr val="0033CC"/>
                        </a:solidFill>
                        <a:latin typeface="Arial" pitchFamily="34" charset="0"/>
                        <a:ea typeface="Calibri"/>
                        <a:cs typeface="Arial" pitchFamily="34" charset="0"/>
                      </a:endParaRPr>
                    </a:p>
                  </a:txBody>
                  <a:tcPr marL="60237" marR="60237" marT="0" marB="0" anchor="ctr"/>
                </a:tc>
                <a:tc hMerge="1">
                  <a:txBody>
                    <a:bodyPr/>
                    <a:lstStyle/>
                    <a:p>
                      <a:pPr marL="0" marR="0" algn="r">
                        <a:lnSpc>
                          <a:spcPct val="115000"/>
                        </a:lnSpc>
                        <a:spcBef>
                          <a:spcPts val="0"/>
                        </a:spcBef>
                        <a:spcAft>
                          <a:spcPts val="0"/>
                        </a:spcAft>
                      </a:pPr>
                      <a:endParaRPr lang="en-US" sz="1600" b="1" dirty="0">
                        <a:solidFill>
                          <a:srgbClr val="0033CC"/>
                        </a:solidFill>
                        <a:latin typeface="Arial" pitchFamily="34" charset="0"/>
                        <a:ea typeface="Calibri"/>
                        <a:cs typeface="Arial" pitchFamily="34" charset="0"/>
                      </a:endParaRPr>
                    </a:p>
                  </a:txBody>
                  <a:tcPr marL="60237" marR="60237" marT="0" marB="0" anchor="ctr"/>
                </a:tc>
                <a:tc>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197.98</a:t>
                      </a:r>
                      <a:endParaRPr lang="en-US" sz="1600" b="1" dirty="0">
                        <a:solidFill>
                          <a:srgbClr val="0033CC"/>
                        </a:solidFill>
                        <a:latin typeface="Arial" pitchFamily="34" charset="0"/>
                        <a:ea typeface="Calibri"/>
                        <a:cs typeface="Arial" pitchFamily="34" charset="0"/>
                      </a:endParaRPr>
                    </a:p>
                  </a:txBody>
                  <a:tcPr marL="60237" marR="60237" marT="0" marB="0" anchor="ctr"/>
                </a:tc>
                <a:tc>
                  <a:txBody>
                    <a:bodyPr/>
                    <a:lstStyle/>
                    <a:p>
                      <a:pPr algn="ctr" fontAlgn="ctr"/>
                      <a:r>
                        <a:rPr lang="en-IN" sz="1600" b="1" kern="1200" dirty="0">
                          <a:solidFill>
                            <a:srgbClr val="0033CC"/>
                          </a:solidFill>
                          <a:latin typeface="Arial" pitchFamily="34" charset="0"/>
                          <a:ea typeface="Calibri"/>
                          <a:cs typeface="Arial" pitchFamily="34" charset="0"/>
                        </a:rPr>
                        <a:t>69.94</a:t>
                      </a:r>
                    </a:p>
                  </a:txBody>
                  <a:tcPr marL="9525" marR="9525" marT="9525" marB="0" anchor="ctr"/>
                </a:tc>
              </a:tr>
              <a:tr h="411778">
                <a:tc>
                  <a:txBody>
                    <a:bodyPr/>
                    <a:lstStyle/>
                    <a:p>
                      <a:pPr marL="0" marR="0" algn="ctr">
                        <a:lnSpc>
                          <a:spcPct val="115000"/>
                        </a:lnSpc>
                        <a:spcBef>
                          <a:spcPts val="0"/>
                        </a:spcBef>
                        <a:spcAft>
                          <a:spcPts val="0"/>
                        </a:spcAft>
                      </a:pPr>
                      <a:r>
                        <a:rPr lang="en-US" sz="1500" b="1" dirty="0">
                          <a:solidFill>
                            <a:srgbClr val="0033CC"/>
                          </a:solidFill>
                          <a:latin typeface="Arial" pitchFamily="34" charset="0"/>
                          <a:cs typeface="Arial" pitchFamily="34" charset="0"/>
                        </a:rPr>
                        <a:t>MME</a:t>
                      </a:r>
                      <a:endParaRPr lang="en-US" sz="1500" b="1" dirty="0">
                        <a:solidFill>
                          <a:srgbClr val="0033CC"/>
                        </a:solidFill>
                        <a:latin typeface="Arial" pitchFamily="34" charset="0"/>
                        <a:ea typeface="Calibri"/>
                        <a:cs typeface="Arial" pitchFamily="34" charset="0"/>
                      </a:endParaRPr>
                    </a:p>
                  </a:txBody>
                  <a:tcPr marL="60237" marR="60237" marT="0" marB="0"/>
                </a:tc>
                <a:tc>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144.94</a:t>
                      </a:r>
                      <a:endParaRPr lang="en-US" sz="1600" b="1" dirty="0">
                        <a:solidFill>
                          <a:srgbClr val="0033CC"/>
                        </a:solidFill>
                        <a:latin typeface="Arial" pitchFamily="34" charset="0"/>
                        <a:ea typeface="Calibri"/>
                        <a:cs typeface="Arial" pitchFamily="34" charset="0"/>
                      </a:endParaRPr>
                    </a:p>
                  </a:txBody>
                  <a:tcPr marL="60237" marR="60237" marT="0" marB="0" anchor="ctr"/>
                </a:tc>
                <a:tc>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00</a:t>
                      </a:r>
                      <a:endParaRPr lang="en-US" sz="1600" b="1" dirty="0">
                        <a:solidFill>
                          <a:srgbClr val="0033CC"/>
                        </a:solidFill>
                        <a:latin typeface="Arial" pitchFamily="34" charset="0"/>
                        <a:ea typeface="Calibri"/>
                        <a:cs typeface="Arial" pitchFamily="34" charset="0"/>
                      </a:endParaRPr>
                    </a:p>
                  </a:txBody>
                  <a:tcPr marL="60237" marR="60237" marT="0" marB="0" anchor="ctr"/>
                </a:tc>
                <a:tc>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82.51</a:t>
                      </a:r>
                      <a:endParaRPr lang="en-US" sz="1600" b="1" dirty="0">
                        <a:solidFill>
                          <a:srgbClr val="0033CC"/>
                        </a:solidFill>
                        <a:latin typeface="Arial" pitchFamily="34" charset="0"/>
                        <a:ea typeface="Calibri"/>
                        <a:cs typeface="Arial" pitchFamily="34" charset="0"/>
                      </a:endParaRPr>
                    </a:p>
                  </a:txBody>
                  <a:tcPr marL="60237" marR="60237" marT="0" marB="0" anchor="ctr"/>
                </a:tc>
                <a:tc>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00</a:t>
                      </a:r>
                      <a:endParaRPr lang="en-US" sz="1600" b="1" dirty="0">
                        <a:solidFill>
                          <a:srgbClr val="0033CC"/>
                        </a:solidFill>
                        <a:latin typeface="Arial" pitchFamily="34" charset="0"/>
                        <a:ea typeface="Calibri"/>
                        <a:cs typeface="Arial" pitchFamily="34" charset="0"/>
                      </a:endParaRPr>
                    </a:p>
                  </a:txBody>
                  <a:tcPr marL="60237" marR="60237" marT="0" marB="0" anchor="ctr"/>
                </a:tc>
                <a:tc gridSpan="2">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62.43</a:t>
                      </a:r>
                      <a:endParaRPr lang="en-US" sz="1600" b="1" dirty="0">
                        <a:solidFill>
                          <a:srgbClr val="0033CC"/>
                        </a:solidFill>
                        <a:latin typeface="Arial" pitchFamily="34" charset="0"/>
                        <a:ea typeface="Calibri"/>
                        <a:cs typeface="Arial" pitchFamily="34" charset="0"/>
                      </a:endParaRPr>
                    </a:p>
                  </a:txBody>
                  <a:tcPr marL="60237" marR="60237" marT="0" marB="0" anchor="ctr"/>
                </a:tc>
                <a:tc hMerge="1">
                  <a:txBody>
                    <a:bodyPr/>
                    <a:lstStyle/>
                    <a:p>
                      <a:pPr marL="0" marR="0" algn="r">
                        <a:lnSpc>
                          <a:spcPct val="115000"/>
                        </a:lnSpc>
                        <a:spcBef>
                          <a:spcPts val="0"/>
                        </a:spcBef>
                        <a:spcAft>
                          <a:spcPts val="0"/>
                        </a:spcAft>
                      </a:pPr>
                      <a:endParaRPr lang="en-US" sz="1600" b="1" dirty="0">
                        <a:solidFill>
                          <a:srgbClr val="0033CC"/>
                        </a:solidFill>
                        <a:latin typeface="Arial" pitchFamily="34" charset="0"/>
                        <a:ea typeface="Calibri"/>
                        <a:cs typeface="Arial" pitchFamily="34" charset="0"/>
                      </a:endParaRPr>
                    </a:p>
                  </a:txBody>
                  <a:tcPr marL="60237" marR="60237" marT="0" marB="0" anchor="ctr"/>
                </a:tc>
                <a:tc>
                  <a:txBody>
                    <a:bodyPr/>
                    <a:lstStyle/>
                    <a:p>
                      <a:pPr marL="0" marR="0" algn="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00</a:t>
                      </a:r>
                      <a:endParaRPr lang="en-US" sz="1600" b="1" dirty="0">
                        <a:solidFill>
                          <a:srgbClr val="0033CC"/>
                        </a:solidFill>
                        <a:latin typeface="Arial" pitchFamily="34" charset="0"/>
                        <a:ea typeface="Calibri"/>
                        <a:cs typeface="Arial" pitchFamily="34" charset="0"/>
                      </a:endParaRPr>
                    </a:p>
                  </a:txBody>
                  <a:tcPr marL="60237" marR="60237" marT="0" marB="0" anchor="ctr"/>
                </a:tc>
                <a:tc>
                  <a:txBody>
                    <a:bodyPr/>
                    <a:lstStyle/>
                    <a:p>
                      <a:pPr algn="ctr" fontAlgn="ctr"/>
                      <a:r>
                        <a:rPr lang="en-IN" sz="1600" b="1" kern="1200" dirty="0">
                          <a:solidFill>
                            <a:srgbClr val="0033CC"/>
                          </a:solidFill>
                          <a:latin typeface="Arial" pitchFamily="34" charset="0"/>
                          <a:ea typeface="Calibri"/>
                          <a:cs typeface="Arial" pitchFamily="34" charset="0"/>
                        </a:rPr>
                        <a:t>56.93</a:t>
                      </a:r>
                    </a:p>
                  </a:txBody>
                  <a:tcPr marL="9525" marR="9525" marT="9525" marB="0" anchor="ctr"/>
                </a:tc>
              </a:tr>
              <a:tr h="301370">
                <a:tc>
                  <a:txBody>
                    <a:bodyPr/>
                    <a:lstStyle/>
                    <a:p>
                      <a:pPr marL="0" marR="0" algn="ctr">
                        <a:lnSpc>
                          <a:spcPct val="115000"/>
                        </a:lnSpc>
                        <a:spcBef>
                          <a:spcPts val="0"/>
                        </a:spcBef>
                        <a:spcAft>
                          <a:spcPts val="0"/>
                        </a:spcAft>
                      </a:pPr>
                      <a:r>
                        <a:rPr lang="en-US" sz="1500" b="1" dirty="0">
                          <a:solidFill>
                            <a:srgbClr val="0033CC"/>
                          </a:solidFill>
                          <a:latin typeface="Arial" pitchFamily="34" charset="0"/>
                          <a:cs typeface="Arial" pitchFamily="34" charset="0"/>
                        </a:rPr>
                        <a:t>Kitchen device</a:t>
                      </a:r>
                      <a:endParaRPr lang="en-US" sz="1500" b="1" dirty="0">
                        <a:solidFill>
                          <a:srgbClr val="0033CC"/>
                        </a:solidFill>
                        <a:latin typeface="Arial" pitchFamily="34" charset="0"/>
                        <a:ea typeface="Calibri"/>
                        <a:cs typeface="Arial" pitchFamily="34" charset="0"/>
                      </a:endParaRPr>
                    </a:p>
                  </a:txBody>
                  <a:tcPr marL="60237" marR="60237" marT="0" marB="0"/>
                </a:tc>
                <a:tc rowSpan="2" gridSpan="7">
                  <a:txBody>
                    <a:bodyPr/>
                    <a:lstStyle/>
                    <a:p>
                      <a:pPr marL="0" marR="0" algn="ctr">
                        <a:lnSpc>
                          <a:spcPct val="115000"/>
                        </a:lnSpc>
                        <a:spcBef>
                          <a:spcPts val="0"/>
                        </a:spcBef>
                        <a:spcAft>
                          <a:spcPts val="0"/>
                        </a:spcAft>
                      </a:pPr>
                      <a:r>
                        <a:rPr lang="en-US" sz="1600" b="1" dirty="0" smtClean="0">
                          <a:solidFill>
                            <a:srgbClr val="0033CC"/>
                          </a:solidFill>
                          <a:latin typeface="Arial" pitchFamily="34" charset="0"/>
                          <a:ea typeface="Calibri"/>
                          <a:cs typeface="Arial" pitchFamily="34" charset="0"/>
                        </a:rPr>
                        <a:t>Not received up to 31</a:t>
                      </a:r>
                      <a:r>
                        <a:rPr lang="en-US" sz="1600" b="1" baseline="30000" dirty="0" smtClean="0">
                          <a:solidFill>
                            <a:srgbClr val="0033CC"/>
                          </a:solidFill>
                          <a:latin typeface="Arial" pitchFamily="34" charset="0"/>
                          <a:ea typeface="Calibri"/>
                          <a:cs typeface="Arial" pitchFamily="34" charset="0"/>
                        </a:rPr>
                        <a:t>st</a:t>
                      </a:r>
                      <a:r>
                        <a:rPr lang="en-US" sz="1600" b="1" baseline="0" dirty="0" smtClean="0">
                          <a:solidFill>
                            <a:srgbClr val="0033CC"/>
                          </a:solidFill>
                          <a:latin typeface="Arial" pitchFamily="34" charset="0"/>
                          <a:ea typeface="Calibri"/>
                          <a:cs typeface="Arial" pitchFamily="34" charset="0"/>
                        </a:rPr>
                        <a:t> December, 2019</a:t>
                      </a:r>
                      <a:endParaRPr lang="en-US" sz="1600" b="1" dirty="0">
                        <a:solidFill>
                          <a:srgbClr val="0033CC"/>
                        </a:solidFill>
                        <a:latin typeface="Arial" pitchFamily="34" charset="0"/>
                        <a:ea typeface="Calibri"/>
                        <a:cs typeface="Arial" pitchFamily="34" charset="0"/>
                      </a:endParaRPr>
                    </a:p>
                  </a:txBody>
                  <a:tcPr marL="60237" marR="60237" marT="0" marB="0" anchor="ctr"/>
                </a:tc>
                <a:tc rowSpan="2" hMerge="1">
                  <a:txBody>
                    <a:bodyPr/>
                    <a:lstStyle/>
                    <a:p>
                      <a:pPr marL="0" marR="0" algn="r">
                        <a:lnSpc>
                          <a:spcPct val="115000"/>
                        </a:lnSpc>
                        <a:spcBef>
                          <a:spcPts val="0"/>
                        </a:spcBef>
                        <a:spcAft>
                          <a:spcPts val="0"/>
                        </a:spcAft>
                      </a:pPr>
                      <a:endParaRPr lang="en-US" sz="1800" b="1" dirty="0">
                        <a:solidFill>
                          <a:srgbClr val="0033CC"/>
                        </a:solidFill>
                        <a:latin typeface="Arial" pitchFamily="34" charset="0"/>
                        <a:ea typeface="Calibri"/>
                        <a:cs typeface="Arial" pitchFamily="34" charset="0"/>
                      </a:endParaRPr>
                    </a:p>
                  </a:txBody>
                  <a:tcPr marL="60237" marR="60237" marT="0" marB="0" anchor="ctr"/>
                </a:tc>
                <a:tc rowSpan="2" hMerge="1">
                  <a:txBody>
                    <a:bodyPr/>
                    <a:lstStyle/>
                    <a:p>
                      <a:pPr marL="0" marR="0" algn="r">
                        <a:lnSpc>
                          <a:spcPct val="115000"/>
                        </a:lnSpc>
                        <a:spcBef>
                          <a:spcPts val="0"/>
                        </a:spcBef>
                        <a:spcAft>
                          <a:spcPts val="0"/>
                        </a:spcAft>
                      </a:pPr>
                      <a:endParaRPr lang="en-US" sz="1800" b="1" dirty="0">
                        <a:solidFill>
                          <a:srgbClr val="0033CC"/>
                        </a:solidFill>
                        <a:latin typeface="Arial" pitchFamily="34" charset="0"/>
                        <a:ea typeface="Calibri"/>
                        <a:cs typeface="Arial" pitchFamily="34" charset="0"/>
                      </a:endParaRPr>
                    </a:p>
                  </a:txBody>
                  <a:tcPr marL="60237" marR="60237" marT="0" marB="0" anchor="ctr"/>
                </a:tc>
                <a:tc rowSpan="2" hMerge="1">
                  <a:txBody>
                    <a:bodyPr/>
                    <a:lstStyle/>
                    <a:p>
                      <a:endParaRPr lang="en-IN"/>
                    </a:p>
                  </a:txBody>
                  <a:tcPr/>
                </a:tc>
                <a:tc rowSpan="2" hMerge="1">
                  <a:txBody>
                    <a:bodyPr/>
                    <a:lstStyle/>
                    <a:p>
                      <a:endParaRPr lang="en-IN"/>
                    </a:p>
                  </a:txBody>
                  <a:tcPr/>
                </a:tc>
                <a:tc rowSpan="2" hMerge="1">
                  <a:txBody>
                    <a:bodyPr/>
                    <a:lstStyle/>
                    <a:p>
                      <a:pPr marL="0" marR="0" algn="r">
                        <a:lnSpc>
                          <a:spcPct val="115000"/>
                        </a:lnSpc>
                        <a:spcBef>
                          <a:spcPts val="0"/>
                        </a:spcBef>
                        <a:spcAft>
                          <a:spcPts val="0"/>
                        </a:spcAft>
                      </a:pPr>
                      <a:endParaRPr lang="en-US" sz="1800" b="1" dirty="0">
                        <a:solidFill>
                          <a:srgbClr val="0033CC"/>
                        </a:solidFill>
                        <a:latin typeface="Arial" pitchFamily="34" charset="0"/>
                        <a:ea typeface="Calibri"/>
                        <a:cs typeface="Arial" pitchFamily="34" charset="0"/>
                      </a:endParaRPr>
                    </a:p>
                  </a:txBody>
                  <a:tcPr marL="60237" marR="60237" marT="0" marB="0" anchor="ctr"/>
                </a:tc>
                <a:tc rowSpan="2" hMerge="1">
                  <a:txBody>
                    <a:bodyPr/>
                    <a:lstStyle/>
                    <a:p>
                      <a:pPr marL="0" marR="0" algn="r">
                        <a:lnSpc>
                          <a:spcPct val="115000"/>
                        </a:lnSpc>
                        <a:spcBef>
                          <a:spcPts val="0"/>
                        </a:spcBef>
                        <a:spcAft>
                          <a:spcPts val="0"/>
                        </a:spcAft>
                      </a:pPr>
                      <a:endParaRPr lang="en-US" sz="1800" b="1" dirty="0">
                        <a:solidFill>
                          <a:srgbClr val="0033CC"/>
                        </a:solidFill>
                        <a:latin typeface="Arial" pitchFamily="34" charset="0"/>
                        <a:ea typeface="Calibri"/>
                        <a:cs typeface="Arial" pitchFamily="34" charset="0"/>
                      </a:endParaRPr>
                    </a:p>
                  </a:txBody>
                  <a:tcPr marL="60237" marR="60237" marT="0" marB="0" anchor="ctr"/>
                </a:tc>
                <a:tc>
                  <a:txBody>
                    <a:bodyPr/>
                    <a:lstStyle/>
                    <a:p>
                      <a:pPr marL="0" marR="0" algn="ctr">
                        <a:lnSpc>
                          <a:spcPct val="115000"/>
                        </a:lnSpc>
                        <a:spcBef>
                          <a:spcPts val="0"/>
                        </a:spcBef>
                        <a:spcAft>
                          <a:spcPts val="0"/>
                        </a:spcAft>
                      </a:pPr>
                      <a:endParaRPr lang="en-US" sz="1800" b="1" i="0" dirty="0">
                        <a:solidFill>
                          <a:srgbClr val="FF3300"/>
                        </a:solidFill>
                        <a:latin typeface="Arial" pitchFamily="34" charset="0"/>
                        <a:ea typeface="Calibri"/>
                        <a:cs typeface="Arial" pitchFamily="34" charset="0"/>
                      </a:endParaRPr>
                    </a:p>
                  </a:txBody>
                  <a:tcPr marL="60237" marR="60237" marT="0" marB="0" anchor="ctr"/>
                </a:tc>
              </a:tr>
              <a:tr h="301370">
                <a:tc>
                  <a:txBody>
                    <a:bodyPr/>
                    <a:lstStyle/>
                    <a:p>
                      <a:pPr marL="0" marR="0" algn="ctr">
                        <a:lnSpc>
                          <a:spcPct val="115000"/>
                        </a:lnSpc>
                        <a:spcBef>
                          <a:spcPts val="0"/>
                        </a:spcBef>
                        <a:spcAft>
                          <a:spcPts val="0"/>
                        </a:spcAft>
                      </a:pPr>
                      <a:r>
                        <a:rPr lang="en-US" sz="1500" b="1" dirty="0">
                          <a:solidFill>
                            <a:srgbClr val="0033CC"/>
                          </a:solidFill>
                          <a:latin typeface="Arial" pitchFamily="34" charset="0"/>
                          <a:cs typeface="Arial" pitchFamily="34" charset="0"/>
                        </a:rPr>
                        <a:t>Kitchen shed</a:t>
                      </a:r>
                      <a:endParaRPr lang="en-US" sz="1500" b="1" dirty="0">
                        <a:solidFill>
                          <a:srgbClr val="0033CC"/>
                        </a:solidFill>
                        <a:latin typeface="Arial" pitchFamily="34" charset="0"/>
                        <a:ea typeface="Calibri"/>
                        <a:cs typeface="Arial" pitchFamily="34" charset="0"/>
                      </a:endParaRPr>
                    </a:p>
                  </a:txBody>
                  <a:tcPr marL="60237" marR="60237" marT="0" marB="0"/>
                </a:tc>
                <a:tc gridSpan="7" vMerge="1">
                  <a:txBody>
                    <a:bodyPr/>
                    <a:lstStyle/>
                    <a:p>
                      <a:pPr marL="0" marR="0" algn="r">
                        <a:lnSpc>
                          <a:spcPct val="115000"/>
                        </a:lnSpc>
                        <a:spcBef>
                          <a:spcPts val="0"/>
                        </a:spcBef>
                        <a:spcAft>
                          <a:spcPts val="0"/>
                        </a:spcAft>
                      </a:pPr>
                      <a:endParaRPr lang="en-US" sz="1800" b="1" dirty="0">
                        <a:solidFill>
                          <a:srgbClr val="0033CC"/>
                        </a:solidFill>
                        <a:latin typeface="Arial" pitchFamily="34" charset="0"/>
                        <a:ea typeface="Calibri"/>
                        <a:cs typeface="Arial" pitchFamily="34" charset="0"/>
                      </a:endParaRPr>
                    </a:p>
                  </a:txBody>
                  <a:tcPr marL="60237" marR="60237" marT="0" marB="0" anchor="ctr"/>
                </a:tc>
                <a:tc hMerge="1" vMerge="1">
                  <a:txBody>
                    <a:bodyPr/>
                    <a:lstStyle/>
                    <a:p>
                      <a:pPr marL="0" marR="0" algn="r">
                        <a:lnSpc>
                          <a:spcPct val="115000"/>
                        </a:lnSpc>
                        <a:spcBef>
                          <a:spcPts val="0"/>
                        </a:spcBef>
                        <a:spcAft>
                          <a:spcPts val="0"/>
                        </a:spcAft>
                      </a:pPr>
                      <a:endParaRPr lang="en-US" sz="1800" b="1" dirty="0">
                        <a:solidFill>
                          <a:srgbClr val="0033CC"/>
                        </a:solidFill>
                        <a:latin typeface="Arial" pitchFamily="34" charset="0"/>
                        <a:ea typeface="Calibri"/>
                        <a:cs typeface="Arial" pitchFamily="34" charset="0"/>
                      </a:endParaRPr>
                    </a:p>
                  </a:txBody>
                  <a:tcPr marL="60237" marR="60237" marT="0" marB="0" anchor="ctr"/>
                </a:tc>
                <a:tc hMerge="1" vMerge="1">
                  <a:txBody>
                    <a:bodyPr/>
                    <a:lstStyle/>
                    <a:p>
                      <a:pPr marL="0" marR="0" algn="r">
                        <a:lnSpc>
                          <a:spcPct val="115000"/>
                        </a:lnSpc>
                        <a:spcBef>
                          <a:spcPts val="0"/>
                        </a:spcBef>
                        <a:spcAft>
                          <a:spcPts val="0"/>
                        </a:spcAft>
                      </a:pPr>
                      <a:endParaRPr lang="en-US" sz="1800" b="1" dirty="0">
                        <a:solidFill>
                          <a:srgbClr val="0033CC"/>
                        </a:solidFill>
                        <a:latin typeface="Arial" pitchFamily="34" charset="0"/>
                        <a:ea typeface="Calibri"/>
                        <a:cs typeface="Arial" pitchFamily="34" charset="0"/>
                      </a:endParaRPr>
                    </a:p>
                  </a:txBody>
                  <a:tcPr marL="60237" marR="60237" marT="0" marB="0" anchor="ctr"/>
                </a:tc>
                <a:tc hMerge="1" vMerge="1">
                  <a:txBody>
                    <a:bodyPr/>
                    <a:lstStyle/>
                    <a:p>
                      <a:endParaRPr lang="en-IN"/>
                    </a:p>
                  </a:txBody>
                  <a:tcPr/>
                </a:tc>
                <a:tc hMerge="1" vMerge="1">
                  <a:txBody>
                    <a:bodyPr/>
                    <a:lstStyle/>
                    <a:p>
                      <a:endParaRPr lang="en-IN"/>
                    </a:p>
                  </a:txBody>
                  <a:tcPr/>
                </a:tc>
                <a:tc hMerge="1" vMerge="1">
                  <a:txBody>
                    <a:bodyPr/>
                    <a:lstStyle/>
                    <a:p>
                      <a:pPr marL="0" marR="0" algn="r">
                        <a:lnSpc>
                          <a:spcPct val="115000"/>
                        </a:lnSpc>
                        <a:spcBef>
                          <a:spcPts val="0"/>
                        </a:spcBef>
                        <a:spcAft>
                          <a:spcPts val="0"/>
                        </a:spcAft>
                      </a:pPr>
                      <a:endParaRPr lang="en-US" sz="1800" b="1" dirty="0">
                        <a:solidFill>
                          <a:srgbClr val="0033CC"/>
                        </a:solidFill>
                        <a:latin typeface="Arial" pitchFamily="34" charset="0"/>
                        <a:ea typeface="Calibri"/>
                        <a:cs typeface="Arial" pitchFamily="34" charset="0"/>
                      </a:endParaRPr>
                    </a:p>
                  </a:txBody>
                  <a:tcPr marL="60237" marR="60237" marT="0" marB="0" anchor="ctr"/>
                </a:tc>
                <a:tc hMerge="1" vMerge="1">
                  <a:txBody>
                    <a:bodyPr/>
                    <a:lstStyle/>
                    <a:p>
                      <a:pPr marL="0" marR="0" algn="r">
                        <a:lnSpc>
                          <a:spcPct val="115000"/>
                        </a:lnSpc>
                        <a:spcBef>
                          <a:spcPts val="0"/>
                        </a:spcBef>
                        <a:spcAft>
                          <a:spcPts val="0"/>
                        </a:spcAft>
                      </a:pPr>
                      <a:endParaRPr lang="en-US" sz="1800" b="1" dirty="0">
                        <a:solidFill>
                          <a:srgbClr val="0033CC"/>
                        </a:solidFill>
                        <a:latin typeface="Arial" pitchFamily="34" charset="0"/>
                        <a:ea typeface="Calibri"/>
                        <a:cs typeface="Arial" pitchFamily="34" charset="0"/>
                      </a:endParaRPr>
                    </a:p>
                  </a:txBody>
                  <a:tcPr marL="60237" marR="60237" marT="0" marB="0" anchor="ctr"/>
                </a:tc>
                <a:tc>
                  <a:txBody>
                    <a:bodyPr/>
                    <a:lstStyle/>
                    <a:p>
                      <a:pPr marL="0" marR="0" algn="ctr">
                        <a:lnSpc>
                          <a:spcPct val="115000"/>
                        </a:lnSpc>
                        <a:spcBef>
                          <a:spcPts val="0"/>
                        </a:spcBef>
                        <a:spcAft>
                          <a:spcPts val="0"/>
                        </a:spcAft>
                      </a:pPr>
                      <a:endParaRPr lang="en-US" sz="1800" b="1" i="0" dirty="0">
                        <a:solidFill>
                          <a:srgbClr val="FF3300"/>
                        </a:solidFill>
                        <a:latin typeface="Arial" pitchFamily="34" charset="0"/>
                        <a:ea typeface="Calibri"/>
                        <a:cs typeface="Arial" pitchFamily="34" charset="0"/>
                      </a:endParaRPr>
                    </a:p>
                  </a:txBody>
                  <a:tcPr marL="60237" marR="60237" marT="0" marB="0" anchor="ctr"/>
                </a:tc>
              </a:tr>
              <a:tr h="301370">
                <a:tc>
                  <a:txBody>
                    <a:bodyPr/>
                    <a:lstStyle/>
                    <a:p>
                      <a:pPr marL="0" marR="0" algn="ctr">
                        <a:lnSpc>
                          <a:spcPct val="115000"/>
                        </a:lnSpc>
                        <a:spcBef>
                          <a:spcPts val="0"/>
                        </a:spcBef>
                        <a:spcAft>
                          <a:spcPts val="0"/>
                        </a:spcAft>
                      </a:pPr>
                      <a:r>
                        <a:rPr lang="en-US" sz="1500" b="1" dirty="0">
                          <a:solidFill>
                            <a:srgbClr val="0033CC"/>
                          </a:solidFill>
                          <a:latin typeface="Arial" pitchFamily="34" charset="0"/>
                          <a:cs typeface="Arial" pitchFamily="34" charset="0"/>
                        </a:rPr>
                        <a:t>Total </a:t>
                      </a:r>
                      <a:endParaRPr lang="en-US" sz="1500" b="1" dirty="0">
                        <a:solidFill>
                          <a:srgbClr val="0033CC"/>
                        </a:solidFill>
                        <a:latin typeface="Arial" pitchFamily="34" charset="0"/>
                        <a:ea typeface="Calibri"/>
                        <a:cs typeface="Arial" pitchFamily="34" charset="0"/>
                      </a:endParaRPr>
                    </a:p>
                  </a:txBody>
                  <a:tcPr marL="60237" marR="60237" marT="0" marB="0"/>
                </a:tc>
                <a:tc>
                  <a:txBody>
                    <a:bodyPr/>
                    <a:lstStyle/>
                    <a:p>
                      <a:pPr algn="r" fontAlgn="ctr"/>
                      <a:r>
                        <a:rPr lang="en-IN" sz="1600" b="1" kern="1200" dirty="0">
                          <a:solidFill>
                            <a:srgbClr val="0033CC"/>
                          </a:solidFill>
                          <a:latin typeface="Arial" pitchFamily="34" charset="0"/>
                          <a:ea typeface="Calibri"/>
                          <a:cs typeface="Arial" pitchFamily="34" charset="0"/>
                        </a:rPr>
                        <a:t>5513.33</a:t>
                      </a:r>
                    </a:p>
                  </a:txBody>
                  <a:tcPr marL="9525" marR="9525" marT="9525" marB="0" anchor="ctr"/>
                </a:tc>
                <a:tc>
                  <a:txBody>
                    <a:bodyPr/>
                    <a:lstStyle/>
                    <a:p>
                      <a:pPr algn="r" fontAlgn="ctr"/>
                      <a:r>
                        <a:rPr lang="en-IN" sz="1600" b="1" kern="1200" dirty="0">
                          <a:solidFill>
                            <a:srgbClr val="0033CC"/>
                          </a:solidFill>
                          <a:latin typeface="Arial" pitchFamily="34" charset="0"/>
                          <a:ea typeface="Calibri"/>
                          <a:cs typeface="Arial" pitchFamily="34" charset="0"/>
                        </a:rPr>
                        <a:t>1134.57</a:t>
                      </a:r>
                    </a:p>
                  </a:txBody>
                  <a:tcPr marL="9525" marR="9525" marT="9525" marB="0" anchor="ctr"/>
                </a:tc>
                <a:tc>
                  <a:txBody>
                    <a:bodyPr/>
                    <a:lstStyle/>
                    <a:p>
                      <a:pPr algn="r" fontAlgn="ctr"/>
                      <a:r>
                        <a:rPr lang="en-IN" sz="1600" b="1" kern="1200" dirty="0">
                          <a:solidFill>
                            <a:srgbClr val="0033CC"/>
                          </a:solidFill>
                          <a:latin typeface="Arial" pitchFamily="34" charset="0"/>
                          <a:ea typeface="Calibri"/>
                          <a:cs typeface="Arial" pitchFamily="34" charset="0"/>
                        </a:rPr>
                        <a:t>3653.78</a:t>
                      </a:r>
                    </a:p>
                  </a:txBody>
                  <a:tcPr marL="9525" marR="9525" marT="9525" marB="0" anchor="ctr"/>
                </a:tc>
                <a:tc gridSpan="2">
                  <a:txBody>
                    <a:bodyPr/>
                    <a:lstStyle/>
                    <a:p>
                      <a:pPr algn="r" fontAlgn="ctr"/>
                      <a:r>
                        <a:rPr lang="en-IN" sz="1600" b="1" kern="1200" dirty="0">
                          <a:solidFill>
                            <a:srgbClr val="0033CC"/>
                          </a:solidFill>
                          <a:latin typeface="Arial" pitchFamily="34" charset="0"/>
                          <a:ea typeface="Calibri"/>
                          <a:cs typeface="Arial" pitchFamily="34" charset="0"/>
                        </a:rPr>
                        <a:t>766.13</a:t>
                      </a:r>
                    </a:p>
                  </a:txBody>
                  <a:tcPr marL="9525" marR="9525" marT="9525" marB="0" anchor="ctr"/>
                </a:tc>
                <a:tc hMerge="1">
                  <a:txBody>
                    <a:bodyPr/>
                    <a:lstStyle/>
                    <a:p>
                      <a:endParaRPr lang="en-IN"/>
                    </a:p>
                  </a:txBody>
                  <a:tcPr/>
                </a:tc>
                <a:tc>
                  <a:txBody>
                    <a:bodyPr/>
                    <a:lstStyle/>
                    <a:p>
                      <a:pPr algn="r" fontAlgn="ctr"/>
                      <a:r>
                        <a:rPr lang="en-IN" sz="1600" b="1" kern="1200" dirty="0">
                          <a:solidFill>
                            <a:srgbClr val="0033CC"/>
                          </a:solidFill>
                          <a:latin typeface="Arial" pitchFamily="34" charset="0"/>
                          <a:ea typeface="Calibri"/>
                          <a:cs typeface="Arial" pitchFamily="34" charset="0"/>
                        </a:rPr>
                        <a:t>1859.54</a:t>
                      </a:r>
                    </a:p>
                  </a:txBody>
                  <a:tcPr marL="9525" marR="9525" marT="9525" marB="0" anchor="ctr"/>
                </a:tc>
                <a:tc>
                  <a:txBody>
                    <a:bodyPr/>
                    <a:lstStyle/>
                    <a:p>
                      <a:pPr algn="r" fontAlgn="ctr"/>
                      <a:r>
                        <a:rPr lang="en-IN" sz="1600" b="1" kern="1200" dirty="0">
                          <a:solidFill>
                            <a:srgbClr val="0033CC"/>
                          </a:solidFill>
                          <a:latin typeface="Arial" pitchFamily="34" charset="0"/>
                          <a:ea typeface="Calibri"/>
                          <a:cs typeface="Arial" pitchFamily="34" charset="0"/>
                        </a:rPr>
                        <a:t>368.43</a:t>
                      </a:r>
                    </a:p>
                  </a:txBody>
                  <a:tcPr marL="9525" marR="9525" marT="9525" marB="0" anchor="ctr"/>
                </a:tc>
                <a:tc>
                  <a:txBody>
                    <a:bodyPr/>
                    <a:lstStyle/>
                    <a:p>
                      <a:pPr marL="0" marR="0" algn="ctr">
                        <a:lnSpc>
                          <a:spcPct val="115000"/>
                        </a:lnSpc>
                        <a:spcBef>
                          <a:spcPts val="0"/>
                        </a:spcBef>
                        <a:spcAft>
                          <a:spcPts val="0"/>
                        </a:spcAft>
                      </a:pPr>
                      <a:r>
                        <a:rPr lang="en-US" sz="1600" b="1" kern="1200" dirty="0" smtClean="0">
                          <a:solidFill>
                            <a:srgbClr val="0033CC"/>
                          </a:solidFill>
                          <a:latin typeface="Arial" pitchFamily="34" charset="0"/>
                          <a:ea typeface="Calibri"/>
                          <a:cs typeface="Arial" pitchFamily="34" charset="0"/>
                        </a:rPr>
                        <a:t>66.49</a:t>
                      </a:r>
                      <a:endParaRPr lang="en-US" sz="1600" b="1" kern="1200" dirty="0">
                        <a:solidFill>
                          <a:srgbClr val="0033CC"/>
                        </a:solidFill>
                        <a:latin typeface="Arial" pitchFamily="34" charset="0"/>
                        <a:ea typeface="Calibri"/>
                        <a:cs typeface="Arial" pitchFamily="34" charset="0"/>
                      </a:endParaRPr>
                    </a:p>
                  </a:txBody>
                  <a:tcPr marL="60237" marR="60237" marT="0" marB="0" anchor="ctr"/>
                </a:tc>
              </a:tr>
            </a:tbl>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3A10332-8F53-4C0E-B320-65B1F70503A4}" type="slidenum">
              <a:rPr lang="en-US" smtClean="0"/>
              <a:pPr>
                <a:defRPr/>
              </a:pPr>
              <a:t>13</a:t>
            </a:fld>
            <a:endParaRPr lang="en-US"/>
          </a:p>
        </p:txBody>
      </p:sp>
      <p:pic>
        <p:nvPicPr>
          <p:cNvPr id="5" name="Picture 2" descr="C:\Users\Mid-Day-Meal\Desktop\POWER POINT AWP 14-15\mdmbanner.gif"/>
          <p:cNvPicPr>
            <a:picLocks noChangeAspect="1" noChangeArrowheads="1" noCrop="1"/>
          </p:cNvPicPr>
          <p:nvPr/>
        </p:nvPicPr>
        <p:blipFill>
          <a:blip r:embed="rId2" cstate="print"/>
          <a:srcRect/>
          <a:stretch>
            <a:fillRect/>
          </a:stretch>
        </p:blipFill>
        <p:spPr bwMode="auto">
          <a:xfrm>
            <a:off x="0" y="-1"/>
            <a:ext cx="9144000" cy="914401"/>
          </a:xfrm>
          <a:prstGeom prst="rect">
            <a:avLst/>
          </a:prstGeom>
          <a:noFill/>
        </p:spPr>
      </p:pic>
      <p:sp>
        <p:nvSpPr>
          <p:cNvPr id="10" name="Rectangle 9"/>
          <p:cNvSpPr/>
          <p:nvPr/>
        </p:nvSpPr>
        <p:spPr>
          <a:xfrm>
            <a:off x="152400" y="1219200"/>
            <a:ext cx="8839200" cy="892552"/>
          </a:xfrm>
          <a:prstGeom prst="rect">
            <a:avLst/>
          </a:prstGeom>
        </p:spPr>
        <p:txBody>
          <a:bodyPr wrap="square">
            <a:spAutoFit/>
          </a:bodyPr>
          <a:lstStyle/>
          <a:p>
            <a:pPr algn="ctr"/>
            <a:r>
              <a:rPr lang="en-US" sz="2800" b="1" dirty="0" smtClean="0">
                <a:solidFill>
                  <a:srgbClr val="0000FF"/>
                </a:solidFill>
                <a:latin typeface="Arial" pitchFamily="34" charset="0"/>
                <a:cs typeface="Arial" pitchFamily="34" charset="0"/>
              </a:rPr>
              <a:t> </a:t>
            </a:r>
            <a:r>
              <a:rPr lang="en-US" sz="2400" b="1" u="sng" dirty="0" smtClean="0">
                <a:solidFill>
                  <a:srgbClr val="0000FF"/>
                </a:solidFill>
                <a:latin typeface="Arial" pitchFamily="34" charset="0"/>
                <a:cs typeface="Arial" pitchFamily="34" charset="0"/>
              </a:rPr>
              <a:t>Food grains  Allotted to implementing level </a:t>
            </a:r>
          </a:p>
          <a:p>
            <a:pPr algn="ctr"/>
            <a:r>
              <a:rPr lang="en-US" sz="2400" b="1" u="sng" dirty="0" smtClean="0">
                <a:solidFill>
                  <a:srgbClr val="0000FF"/>
                </a:solidFill>
                <a:latin typeface="Arial" pitchFamily="34" charset="0"/>
                <a:cs typeface="Arial" pitchFamily="34" charset="0"/>
              </a:rPr>
              <a:t>(up to 31</a:t>
            </a:r>
            <a:r>
              <a:rPr lang="en-US" sz="2400" b="1" u="sng" baseline="30000" dirty="0" smtClean="0">
                <a:solidFill>
                  <a:srgbClr val="0000FF"/>
                </a:solidFill>
                <a:latin typeface="Arial" pitchFamily="34" charset="0"/>
                <a:cs typeface="Arial" pitchFamily="34" charset="0"/>
              </a:rPr>
              <a:t>st</a:t>
            </a:r>
            <a:r>
              <a:rPr lang="en-US" sz="2400" b="1" u="sng" dirty="0" smtClean="0">
                <a:solidFill>
                  <a:srgbClr val="0000FF"/>
                </a:solidFill>
                <a:latin typeface="Arial" pitchFamily="34" charset="0"/>
                <a:cs typeface="Arial" pitchFamily="34" charset="0"/>
              </a:rPr>
              <a:t>  December, 2019):</a:t>
            </a:r>
            <a:endParaRPr lang="en-US" sz="2400" dirty="0">
              <a:solidFill>
                <a:srgbClr val="0000FF"/>
              </a:solidFill>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175263871"/>
              </p:ext>
            </p:extLst>
          </p:nvPr>
        </p:nvGraphicFramePr>
        <p:xfrm>
          <a:off x="304799" y="2133600"/>
          <a:ext cx="8534402" cy="3657600"/>
        </p:xfrm>
        <a:graphic>
          <a:graphicData uri="http://schemas.openxmlformats.org/drawingml/2006/table">
            <a:tbl>
              <a:tblPr>
                <a:tableStyleId>{284E427A-3D55-4303-BF80-6455036E1DE7}</a:tableStyleId>
              </a:tblPr>
              <a:tblGrid>
                <a:gridCol w="1447801"/>
                <a:gridCol w="1676400"/>
                <a:gridCol w="1447800"/>
                <a:gridCol w="1981200"/>
                <a:gridCol w="1981201"/>
              </a:tblGrid>
              <a:tr h="1645920">
                <a:tc>
                  <a:txBody>
                    <a:bodyPr/>
                    <a:lstStyle/>
                    <a:p>
                      <a:pPr marL="0" marR="0" algn="ctr">
                        <a:spcBef>
                          <a:spcPts val="0"/>
                        </a:spcBef>
                        <a:spcAft>
                          <a:spcPts val="0"/>
                        </a:spcAft>
                      </a:pPr>
                      <a:r>
                        <a:rPr lang="en-US" sz="2400" b="1" dirty="0" smtClean="0">
                          <a:solidFill>
                            <a:srgbClr val="0033CC"/>
                          </a:solidFill>
                          <a:latin typeface="Arial" pitchFamily="34" charset="0"/>
                          <a:ea typeface="Times New Roman"/>
                          <a:cs typeface="Arial" pitchFamily="34" charset="0"/>
                        </a:rPr>
                        <a:t>Opening balance</a:t>
                      </a:r>
                      <a:endParaRPr lang="en-US" sz="2400" b="1" dirty="0">
                        <a:solidFill>
                          <a:srgbClr val="0033CC"/>
                        </a:solidFill>
                        <a:latin typeface="Arial" pitchFamily="34" charset="0"/>
                        <a:ea typeface="Times New Roman"/>
                        <a:cs typeface="Arial"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400" b="1" dirty="0" smtClean="0">
                          <a:solidFill>
                            <a:srgbClr val="0033CC"/>
                          </a:solidFill>
                          <a:latin typeface="Arial" pitchFamily="34" charset="0"/>
                          <a:cs typeface="Arial" pitchFamily="34" charset="0"/>
                        </a:rPr>
                        <a:t>Received from FCI (in MT)</a:t>
                      </a:r>
                      <a:endParaRPr lang="en-US" sz="2400" b="1" dirty="0">
                        <a:solidFill>
                          <a:srgbClr val="0033CC"/>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1" dirty="0" smtClean="0">
                          <a:solidFill>
                            <a:srgbClr val="0033CC"/>
                          </a:solidFill>
                          <a:latin typeface="Arial" pitchFamily="34" charset="0"/>
                          <a:ea typeface="Times New Roman"/>
                          <a:cs typeface="Arial" pitchFamily="34" charset="0"/>
                        </a:rPr>
                        <a:t>Total</a:t>
                      </a:r>
                      <a:endParaRPr lang="en-US" sz="2400" b="1" dirty="0">
                        <a:solidFill>
                          <a:srgbClr val="0033CC"/>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2400" b="1" dirty="0" smtClean="0">
                          <a:solidFill>
                            <a:srgbClr val="0033CC"/>
                          </a:solidFill>
                          <a:latin typeface="Arial" pitchFamily="34" charset="0"/>
                          <a:cs typeface="Arial" pitchFamily="34" charset="0"/>
                        </a:rPr>
                        <a:t>Utilization</a:t>
                      </a:r>
                      <a:r>
                        <a:rPr lang="en-US" sz="2400" b="1" baseline="0" dirty="0" smtClean="0">
                          <a:solidFill>
                            <a:srgbClr val="0033CC"/>
                          </a:solidFill>
                          <a:latin typeface="Arial" pitchFamily="34" charset="0"/>
                          <a:cs typeface="Arial" pitchFamily="34" charset="0"/>
                        </a:rPr>
                        <a:t> of food grains</a:t>
                      </a:r>
                      <a:endParaRPr lang="en-US" sz="2400" b="1" dirty="0">
                        <a:solidFill>
                          <a:srgbClr val="0033CC"/>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2400" b="1" dirty="0" smtClean="0">
                          <a:solidFill>
                            <a:srgbClr val="0033CC"/>
                          </a:solidFill>
                          <a:latin typeface="Arial" pitchFamily="34" charset="0"/>
                          <a:cs typeface="Arial" pitchFamily="34" charset="0"/>
                        </a:rPr>
                        <a:t>Un-utilized food grains (in </a:t>
                      </a:r>
                      <a:r>
                        <a:rPr lang="en-US" sz="2400" b="1" dirty="0">
                          <a:solidFill>
                            <a:srgbClr val="0033CC"/>
                          </a:solidFill>
                          <a:latin typeface="Arial" pitchFamily="34" charset="0"/>
                          <a:cs typeface="Arial" pitchFamily="34" charset="0"/>
                        </a:rPr>
                        <a:t>MT)</a:t>
                      </a:r>
                      <a:endParaRPr lang="en-US" sz="2400" b="1" dirty="0">
                        <a:solidFill>
                          <a:srgbClr val="0033CC"/>
                        </a:solidFill>
                        <a:latin typeface="Arial" pitchFamily="34" charset="0"/>
                        <a:ea typeface="Times New Roman"/>
                        <a:cs typeface="Arial" pitchFamily="34" charset="0"/>
                      </a:endParaRPr>
                    </a:p>
                  </a:txBody>
                  <a:tcPr marL="68580" marR="68580" marT="0" marB="0" anchor="ctr"/>
                </a:tc>
              </a:tr>
              <a:tr h="2011680">
                <a:tc>
                  <a:txBody>
                    <a:bodyPr/>
                    <a:lstStyle/>
                    <a:p>
                      <a:pPr marL="0" marR="0" algn="ctr">
                        <a:spcBef>
                          <a:spcPts val="0"/>
                        </a:spcBef>
                        <a:spcAft>
                          <a:spcPts val="0"/>
                        </a:spcAft>
                      </a:pPr>
                      <a:r>
                        <a:rPr lang="en-US" sz="2400" b="1" dirty="0" smtClean="0">
                          <a:solidFill>
                            <a:srgbClr val="0033CC"/>
                          </a:solidFill>
                          <a:latin typeface="Arial" pitchFamily="34" charset="0"/>
                          <a:ea typeface="Times New Roman"/>
                          <a:cs typeface="Arial" pitchFamily="34" charset="0"/>
                        </a:rPr>
                        <a:t>553.362</a:t>
                      </a:r>
                      <a:endParaRPr lang="en-US" sz="2400" b="1" dirty="0">
                        <a:solidFill>
                          <a:srgbClr val="0033CC"/>
                        </a:solidFill>
                        <a:latin typeface="Arial" pitchFamily="34" charset="0"/>
                        <a:ea typeface="Times New Roman"/>
                        <a:cs typeface="Arial"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400" b="1" dirty="0" smtClean="0">
                          <a:solidFill>
                            <a:srgbClr val="0033CC"/>
                          </a:solidFill>
                          <a:latin typeface="Arial" pitchFamily="34" charset="0"/>
                          <a:ea typeface="Times New Roman"/>
                          <a:cs typeface="Arial" pitchFamily="34" charset="0"/>
                        </a:rPr>
                        <a:t>6172.480</a:t>
                      </a:r>
                      <a:endParaRPr lang="en-US" sz="2400" b="1" dirty="0">
                        <a:solidFill>
                          <a:srgbClr val="0033CC"/>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1" dirty="0" smtClean="0">
                          <a:solidFill>
                            <a:srgbClr val="0033CC"/>
                          </a:solidFill>
                          <a:latin typeface="Arial" pitchFamily="34" charset="0"/>
                          <a:ea typeface="Times New Roman"/>
                          <a:cs typeface="Arial" pitchFamily="34" charset="0"/>
                        </a:rPr>
                        <a:t>6725.842</a:t>
                      </a:r>
                      <a:endParaRPr lang="en-US" sz="2400" b="1" dirty="0">
                        <a:solidFill>
                          <a:srgbClr val="0033CC"/>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2400" b="1" dirty="0" smtClean="0">
                          <a:solidFill>
                            <a:srgbClr val="0033CC"/>
                          </a:solidFill>
                          <a:latin typeface="Arial" pitchFamily="34" charset="0"/>
                          <a:ea typeface="Times New Roman"/>
                          <a:cs typeface="Arial" pitchFamily="34" charset="0"/>
                        </a:rPr>
                        <a:t>6393.935</a:t>
                      </a:r>
                      <a:endParaRPr lang="en-US" sz="2400" b="1" dirty="0">
                        <a:solidFill>
                          <a:srgbClr val="0033CC"/>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2400" b="1" kern="1200" dirty="0" smtClean="0">
                          <a:solidFill>
                            <a:srgbClr val="0033CC"/>
                          </a:solidFill>
                          <a:latin typeface="Arial" pitchFamily="34" charset="0"/>
                          <a:ea typeface="Times New Roman"/>
                          <a:cs typeface="Arial" pitchFamily="34" charset="0"/>
                        </a:rPr>
                        <a:t>331.907</a:t>
                      </a:r>
                      <a:endParaRPr lang="en-US" sz="2400" b="1" kern="1200" dirty="0">
                        <a:solidFill>
                          <a:srgbClr val="0033CC"/>
                        </a:solidFill>
                        <a:latin typeface="Arial" pitchFamily="34" charset="0"/>
                        <a:ea typeface="Times New Roman"/>
                        <a:cs typeface="Arial" pitchFamily="34" charset="0"/>
                      </a:endParaRPr>
                    </a:p>
                  </a:txBody>
                  <a:tcPr marL="68580" marR="68580" marT="0" marB="0" anchor="ctr"/>
                </a:tc>
              </a:tr>
            </a:tbl>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133600" y="3200400"/>
            <a:ext cx="4953000"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buClr>
                <a:srgbClr val="800000"/>
              </a:buClr>
              <a:defRPr/>
            </a:pPr>
            <a:r>
              <a:rPr lang="en-US" sz="3600" b="1" dirty="0" smtClean="0">
                <a:solidFill>
                  <a:srgbClr val="C00000"/>
                </a:solidFill>
                <a:latin typeface="Arial Black" pitchFamily="34" charset="0"/>
                <a:cs typeface="Arial" pitchFamily="34" charset="0"/>
              </a:rPr>
              <a:t>Best Practices</a:t>
            </a:r>
            <a:endParaRPr lang="en-US" sz="3600" b="1" dirty="0">
              <a:solidFill>
                <a:srgbClr val="C00000"/>
              </a:solidFill>
              <a:latin typeface="Arial Black"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3722A86F-164F-4C1D-A094-9C3C1C2F4143}" type="slidenum">
              <a:rPr lang="en-US" smtClean="0"/>
              <a:pPr>
                <a:defRPr/>
              </a:pPr>
              <a:t>14</a:t>
            </a:fld>
            <a:endParaRPr lang="en-US"/>
          </a:p>
        </p:txBody>
      </p:sp>
      <p:pic>
        <p:nvPicPr>
          <p:cNvPr id="5" name="Picture 2" descr="C:\Users\Mid-Day-Meal\Desktop\POWER POINT AWP 14-15\mdmbanner.gif"/>
          <p:cNvPicPr>
            <a:picLocks noChangeAspect="1" noChangeArrowheads="1" noCrop="1"/>
          </p:cNvPicPr>
          <p:nvPr/>
        </p:nvPicPr>
        <p:blipFill>
          <a:blip r:embed="rId2" cstate="print"/>
          <a:srcRect/>
          <a:stretch>
            <a:fillRect/>
          </a:stretch>
        </p:blipFill>
        <p:spPr bwMode="auto">
          <a:xfrm>
            <a:off x="0" y="-1"/>
            <a:ext cx="9144000" cy="914401"/>
          </a:xfrm>
          <a:prstGeom prst="rect">
            <a:avLst/>
          </a:prstGeom>
          <a:noFill/>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A33D27A-5567-4C94-929E-8513A89D653D}" type="slidenum">
              <a:rPr lang="en-US" smtClean="0"/>
              <a:pPr>
                <a:defRPr/>
              </a:pPr>
              <a:t>15</a:t>
            </a:fld>
            <a:endParaRPr lang="en-US"/>
          </a:p>
        </p:txBody>
      </p:sp>
      <p:pic>
        <p:nvPicPr>
          <p:cNvPr id="5" name="Picture 2" descr="C:\Users\Mid-Day-Meal\Desktop\POWER POINT AWP 14-15\mdmbanner.gif"/>
          <p:cNvPicPr>
            <a:picLocks noChangeAspect="1" noChangeArrowheads="1" noCrop="1"/>
          </p:cNvPicPr>
          <p:nvPr/>
        </p:nvPicPr>
        <p:blipFill>
          <a:blip r:embed="rId2" cstate="print"/>
          <a:srcRect/>
          <a:stretch>
            <a:fillRect/>
          </a:stretch>
        </p:blipFill>
        <p:spPr bwMode="auto">
          <a:xfrm>
            <a:off x="0" y="-1"/>
            <a:ext cx="9144000" cy="914401"/>
          </a:xfrm>
          <a:prstGeom prst="rect">
            <a:avLst/>
          </a:prstGeom>
          <a:noFill/>
        </p:spPr>
      </p:pic>
      <p:sp>
        <p:nvSpPr>
          <p:cNvPr id="9" name="TextBox 8"/>
          <p:cNvSpPr txBox="1"/>
          <p:nvPr/>
        </p:nvSpPr>
        <p:spPr>
          <a:xfrm>
            <a:off x="7961" y="1524000"/>
            <a:ext cx="4038600" cy="3978012"/>
          </a:xfrm>
          <a:prstGeom prst="rect">
            <a:avLst/>
          </a:prstGeom>
          <a:noFill/>
        </p:spPr>
        <p:txBody>
          <a:bodyPr wrap="square" rtlCol="0">
            <a:spAutoFit/>
          </a:bodyPr>
          <a:lstStyle/>
          <a:p>
            <a:pPr algn="just"/>
            <a:r>
              <a:rPr lang="en-US" sz="2200" b="1" dirty="0" smtClean="0">
                <a:solidFill>
                  <a:srgbClr val="000099"/>
                </a:solidFill>
                <a:latin typeface="Arial" pitchFamily="34" charset="0"/>
                <a:cs typeface="Arial" pitchFamily="34" charset="0"/>
              </a:rPr>
              <a:t>1.</a:t>
            </a:r>
            <a:r>
              <a:rPr lang="en-US" sz="2200" b="1" u="sng" dirty="0" smtClean="0">
                <a:solidFill>
                  <a:srgbClr val="000099"/>
                </a:solidFill>
                <a:latin typeface="Arial" pitchFamily="34" charset="0"/>
                <a:cs typeface="Arial" pitchFamily="34" charset="0"/>
              </a:rPr>
              <a:t>Provision of Dining hall:  </a:t>
            </a:r>
          </a:p>
          <a:p>
            <a:pPr algn="just"/>
            <a:endParaRPr lang="en-US" sz="1050" dirty="0" smtClean="0">
              <a:solidFill>
                <a:srgbClr val="000099"/>
              </a:solidFill>
              <a:latin typeface="Arial" pitchFamily="34" charset="0"/>
              <a:cs typeface="Arial" pitchFamily="34" charset="0"/>
            </a:endParaRPr>
          </a:p>
          <a:p>
            <a:pPr marL="231775" indent="-231775" algn="just"/>
            <a:r>
              <a:rPr lang="en-US" sz="2200" dirty="0" smtClean="0">
                <a:solidFill>
                  <a:srgbClr val="000099"/>
                </a:solidFill>
                <a:latin typeface="Arial" pitchFamily="34" charset="0"/>
                <a:cs typeface="Arial" pitchFamily="34" charset="0"/>
              </a:rPr>
              <a:t>   Dining halls are being constructed with seating arrangement for taking the mid day meal in the school premises. At present, 288 nos. dining halls have been constructed using state’s own resources  and  more 48 nos. dining halls are in progress under MGNREGA.</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1522" y="1676400"/>
            <a:ext cx="4657678" cy="3657600"/>
          </a:xfrm>
          <a:prstGeom prst="rect">
            <a:avLst/>
          </a:prstGeom>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C:\Users\Mid-Day-Meal\Desktop\POWER POINT AWP 14-15\mdmbanner.gif"/>
          <p:cNvPicPr>
            <a:picLocks noChangeAspect="1" noChangeArrowheads="1" noCrop="1"/>
          </p:cNvPicPr>
          <p:nvPr/>
        </p:nvPicPr>
        <p:blipFill>
          <a:blip r:embed="rId2" cstate="print"/>
          <a:srcRect/>
          <a:stretch>
            <a:fillRect/>
          </a:stretch>
        </p:blipFill>
        <p:spPr bwMode="auto">
          <a:xfrm>
            <a:off x="0" y="-1"/>
            <a:ext cx="9144000" cy="914401"/>
          </a:xfrm>
          <a:prstGeom prst="rect">
            <a:avLst/>
          </a:prstGeom>
          <a:noFill/>
        </p:spPr>
      </p:pic>
      <p:sp>
        <p:nvSpPr>
          <p:cNvPr id="6" name="TextBox 5"/>
          <p:cNvSpPr txBox="1"/>
          <p:nvPr/>
        </p:nvSpPr>
        <p:spPr>
          <a:xfrm>
            <a:off x="4800600" y="1524000"/>
            <a:ext cx="4152900" cy="4154984"/>
          </a:xfrm>
          <a:prstGeom prst="rect">
            <a:avLst/>
          </a:prstGeom>
          <a:noFill/>
        </p:spPr>
        <p:txBody>
          <a:bodyPr wrap="square" rtlCol="0">
            <a:spAutoFit/>
          </a:bodyPr>
          <a:lstStyle/>
          <a:p>
            <a:pPr algn="just"/>
            <a:r>
              <a:rPr lang="en-US" sz="2200" dirty="0" smtClean="0">
                <a:solidFill>
                  <a:srgbClr val="000099"/>
                </a:solidFill>
                <a:latin typeface="Arial" pitchFamily="34" charset="0"/>
                <a:cs typeface="Arial" pitchFamily="34" charset="0"/>
              </a:rPr>
              <a:t>Kitchen gardens have been raised in 1639 schools with the objective of giving the children more nutritious &amp; pesticide free food by using the vegetables like, cabbage,  potato,  tomato,  </a:t>
            </a:r>
            <a:r>
              <a:rPr lang="en-US" sz="2200" dirty="0" err="1" smtClean="0">
                <a:solidFill>
                  <a:srgbClr val="000099"/>
                </a:solidFill>
                <a:latin typeface="Arial" pitchFamily="34" charset="0"/>
                <a:cs typeface="Arial" pitchFamily="34" charset="0"/>
              </a:rPr>
              <a:t>brinjal</a:t>
            </a:r>
            <a:r>
              <a:rPr lang="en-US" sz="2200" dirty="0" smtClean="0">
                <a:solidFill>
                  <a:srgbClr val="000099"/>
                </a:solidFill>
                <a:latin typeface="Arial" pitchFamily="34" charset="0"/>
                <a:cs typeface="Arial" pitchFamily="34" charset="0"/>
              </a:rPr>
              <a:t>, radish etc. grown in the kitchen gardens. As approved in the PAB 2019-20, Rs.5000/- will be provided to each school where kitchen garden have been raised.</a:t>
            </a:r>
            <a:endParaRPr lang="en-US" sz="2200" dirty="0">
              <a:solidFill>
                <a:srgbClr val="000099"/>
              </a:solidFill>
              <a:latin typeface="Arial" pitchFamily="34" charset="0"/>
              <a:cs typeface="Arial" pitchFamily="34" charset="0"/>
            </a:endParaRPr>
          </a:p>
        </p:txBody>
      </p:sp>
      <p:sp>
        <p:nvSpPr>
          <p:cNvPr id="10" name="Slide Number Placeholder 2"/>
          <p:cNvSpPr>
            <a:spLocks noGrp="1"/>
          </p:cNvSpPr>
          <p:nvPr>
            <p:ph type="sldNum" sz="quarter" idx="12"/>
          </p:nvPr>
        </p:nvSpPr>
        <p:spPr>
          <a:xfrm>
            <a:off x="135340" y="914400"/>
            <a:ext cx="5486400" cy="609600"/>
          </a:xfrm>
        </p:spPr>
        <p:txBody>
          <a:bodyPr/>
          <a:lstStyle/>
          <a:p>
            <a:pPr algn="just"/>
            <a:r>
              <a:rPr lang="en-US" sz="2400" b="1" dirty="0" smtClean="0">
                <a:solidFill>
                  <a:srgbClr val="000099"/>
                </a:solidFill>
                <a:latin typeface="Arial" pitchFamily="34" charset="0"/>
                <a:cs typeface="Arial" pitchFamily="34" charset="0"/>
              </a:rPr>
              <a:t>2.</a:t>
            </a:r>
            <a:r>
              <a:rPr lang="en-US" sz="2400" b="1" u="sng" dirty="0" smtClean="0">
                <a:solidFill>
                  <a:srgbClr val="000099"/>
                </a:solidFill>
                <a:latin typeface="Arial" pitchFamily="34" charset="0"/>
                <a:cs typeface="Arial" pitchFamily="34" charset="0"/>
              </a:rPr>
              <a:t>Provision of Kitchen Garden:</a:t>
            </a:r>
            <a:fld id="{3722A86F-164F-4C1D-A094-9C3C1C2F4143}" type="slidenum">
              <a:rPr lang="en-US" sz="2400" smtClean="0">
                <a:latin typeface="Arial" pitchFamily="34" charset="0"/>
                <a:cs typeface="Arial" pitchFamily="34" charset="0"/>
              </a:rPr>
              <a:pPr algn="just"/>
              <a:t>16</a:t>
            </a:fld>
            <a:endParaRPr lang="en-US" sz="2400" dirty="0">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54" y="1828801"/>
            <a:ext cx="4267200" cy="3714750"/>
          </a:xfrm>
          <a:prstGeom prst="rect">
            <a:avLst/>
          </a:prstGeom>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2400" y="1387475"/>
            <a:ext cx="3886200" cy="365125"/>
          </a:xfrm>
        </p:spPr>
        <p:txBody>
          <a:bodyPr/>
          <a:lstStyle/>
          <a:p>
            <a:pPr>
              <a:defRPr/>
            </a:pPr>
            <a:r>
              <a:rPr lang="en-US" sz="2400" b="1" dirty="0" smtClean="0">
                <a:solidFill>
                  <a:srgbClr val="000099"/>
                </a:solidFill>
                <a:latin typeface="Arial" pitchFamily="34" charset="0"/>
                <a:cs typeface="Arial" pitchFamily="34" charset="0"/>
              </a:rPr>
              <a:t>3. </a:t>
            </a:r>
            <a:r>
              <a:rPr lang="en-US" sz="2400" b="1" u="sng" dirty="0" smtClean="0">
                <a:solidFill>
                  <a:srgbClr val="000099"/>
                </a:solidFill>
                <a:latin typeface="Arial" pitchFamily="34" charset="0"/>
                <a:cs typeface="Arial" pitchFamily="34" charset="0"/>
              </a:rPr>
              <a:t>Hand Wash Activity:</a:t>
            </a:r>
            <a:r>
              <a:rPr lang="en-US" sz="2400" b="1" dirty="0" smtClean="0">
                <a:solidFill>
                  <a:srgbClr val="000099"/>
                </a:solidFill>
                <a:latin typeface="Arial" pitchFamily="34" charset="0"/>
                <a:cs typeface="Arial" pitchFamily="34" charset="0"/>
              </a:rPr>
              <a:t> </a:t>
            </a:r>
            <a:fld id="{63A10332-8F53-4C0E-B320-65B1F70503A4}" type="slidenum">
              <a:rPr lang="en-US" sz="2400" b="1" smtClean="0">
                <a:latin typeface="Arial" pitchFamily="34" charset="0"/>
                <a:cs typeface="Arial" pitchFamily="34" charset="0"/>
              </a:rPr>
              <a:pPr>
                <a:defRPr/>
              </a:pPr>
              <a:t>17</a:t>
            </a:fld>
            <a:endParaRPr lang="en-US" sz="2400" b="1" dirty="0">
              <a:latin typeface="Arial" pitchFamily="34" charset="0"/>
              <a:cs typeface="Arial" pitchFamily="34" charset="0"/>
            </a:endParaRPr>
          </a:p>
        </p:txBody>
      </p:sp>
      <p:pic>
        <p:nvPicPr>
          <p:cNvPr id="6" name="Picture 2" descr="C:\Users\Mid-Day-Meal\Desktop\POWER POINT AWP 14-15\mdmbanner.gif"/>
          <p:cNvPicPr>
            <a:picLocks noChangeAspect="1" noChangeArrowheads="1" noCrop="1"/>
          </p:cNvPicPr>
          <p:nvPr/>
        </p:nvPicPr>
        <p:blipFill>
          <a:blip r:embed="rId2" cstate="print"/>
          <a:srcRect/>
          <a:stretch>
            <a:fillRect/>
          </a:stretch>
        </p:blipFill>
        <p:spPr bwMode="auto">
          <a:xfrm>
            <a:off x="0" y="-1"/>
            <a:ext cx="9144000" cy="838201"/>
          </a:xfrm>
          <a:prstGeom prst="rect">
            <a:avLst/>
          </a:prstGeom>
          <a:noFill/>
        </p:spPr>
      </p:pic>
      <p:sp>
        <p:nvSpPr>
          <p:cNvPr id="8" name="TextBox 7"/>
          <p:cNvSpPr txBox="1"/>
          <p:nvPr/>
        </p:nvSpPr>
        <p:spPr>
          <a:xfrm>
            <a:off x="152400" y="1970544"/>
            <a:ext cx="3886200" cy="2677656"/>
          </a:xfrm>
          <a:prstGeom prst="rect">
            <a:avLst/>
          </a:prstGeom>
          <a:noFill/>
        </p:spPr>
        <p:txBody>
          <a:bodyPr wrap="square" rtlCol="0">
            <a:spAutoFit/>
          </a:bodyPr>
          <a:lstStyle/>
          <a:p>
            <a:pPr algn="just"/>
            <a:r>
              <a:rPr lang="en-US" sz="2400" dirty="0" smtClean="0">
                <a:solidFill>
                  <a:srgbClr val="000099"/>
                </a:solidFill>
                <a:latin typeface="Arial" pitchFamily="34" charset="0"/>
                <a:cs typeface="Arial" pitchFamily="34" charset="0"/>
              </a:rPr>
              <a:t>Hand wash activity has been implemented in all school units. The Department has introduced group hand washing system in 1562 nos. schools.</a:t>
            </a:r>
          </a:p>
        </p:txBody>
      </p:sp>
      <p:pic>
        <p:nvPicPr>
          <p:cNvPr id="10242" name="Picture 2" descr="H:\MDM\others\IMG-20180810-WA0083.jpg"/>
          <p:cNvPicPr>
            <a:picLocks noChangeAspect="1" noChangeArrowheads="1"/>
          </p:cNvPicPr>
          <p:nvPr/>
        </p:nvPicPr>
        <p:blipFill>
          <a:blip r:embed="rId3"/>
          <a:srcRect/>
          <a:stretch>
            <a:fillRect/>
          </a:stretch>
        </p:blipFill>
        <p:spPr bwMode="auto">
          <a:xfrm>
            <a:off x="4495800" y="1143000"/>
            <a:ext cx="4267200" cy="4572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3A10332-8F53-4C0E-B320-65B1F70503A4}" type="slidenum">
              <a:rPr lang="en-US" smtClean="0"/>
              <a:pPr>
                <a:defRPr/>
              </a:pPr>
              <a:t>18</a:t>
            </a:fld>
            <a:endParaRPr lang="en-US"/>
          </a:p>
        </p:txBody>
      </p:sp>
      <p:pic>
        <p:nvPicPr>
          <p:cNvPr id="6" name="Picture 2" descr="C:\Users\Mid-Day-Meal\Desktop\POWER POINT AWP 14-15\mdmbanner.gif"/>
          <p:cNvPicPr>
            <a:picLocks noChangeAspect="1" noChangeArrowheads="1" noCrop="1"/>
          </p:cNvPicPr>
          <p:nvPr/>
        </p:nvPicPr>
        <p:blipFill>
          <a:blip r:embed="rId2" cstate="print"/>
          <a:srcRect/>
          <a:stretch>
            <a:fillRect/>
          </a:stretch>
        </p:blipFill>
        <p:spPr bwMode="auto">
          <a:xfrm>
            <a:off x="0" y="-1"/>
            <a:ext cx="9144000" cy="838201"/>
          </a:xfrm>
          <a:prstGeom prst="rect">
            <a:avLst/>
          </a:prstGeom>
          <a:noFill/>
        </p:spPr>
      </p:pic>
      <p:sp>
        <p:nvSpPr>
          <p:cNvPr id="8" name="TextBox 7"/>
          <p:cNvSpPr txBox="1"/>
          <p:nvPr/>
        </p:nvSpPr>
        <p:spPr>
          <a:xfrm>
            <a:off x="4669815" y="1442725"/>
            <a:ext cx="4191000" cy="4201150"/>
          </a:xfrm>
          <a:prstGeom prst="rect">
            <a:avLst/>
          </a:prstGeom>
          <a:noFill/>
        </p:spPr>
        <p:txBody>
          <a:bodyPr wrap="square" rtlCol="0">
            <a:spAutoFit/>
          </a:bodyPr>
          <a:lstStyle/>
          <a:p>
            <a:pPr algn="just"/>
            <a:endParaRPr lang="en-US" sz="900" dirty="0" smtClean="0">
              <a:solidFill>
                <a:srgbClr val="000099"/>
              </a:solidFill>
              <a:latin typeface="Arial" pitchFamily="34" charset="0"/>
              <a:cs typeface="Arial" pitchFamily="34" charset="0"/>
            </a:endParaRPr>
          </a:p>
          <a:p>
            <a:pPr marL="287338" indent="-287338" algn="just"/>
            <a:r>
              <a:rPr lang="en-US" sz="2000" dirty="0" smtClean="0">
                <a:solidFill>
                  <a:srgbClr val="000099"/>
                </a:solidFill>
                <a:latin typeface="Arial" pitchFamily="34" charset="0"/>
                <a:cs typeface="Arial" pitchFamily="34" charset="0"/>
              </a:rPr>
              <a:t>    </a:t>
            </a:r>
            <a:r>
              <a:rPr lang="en-US" dirty="0" smtClean="0">
                <a:solidFill>
                  <a:srgbClr val="000099"/>
                </a:solidFill>
                <a:latin typeface="Arial" pitchFamily="34" charset="0"/>
                <a:cs typeface="Arial" pitchFamily="34" charset="0"/>
              </a:rPr>
              <a:t>The practice of tasting of cooked food under MDM </a:t>
            </a:r>
            <a:r>
              <a:rPr lang="en-US" dirty="0" err="1" smtClean="0">
                <a:solidFill>
                  <a:srgbClr val="000099"/>
                </a:solidFill>
                <a:latin typeface="Arial" pitchFamily="34" charset="0"/>
                <a:cs typeface="Arial" pitchFamily="34" charset="0"/>
              </a:rPr>
              <a:t>Programme</a:t>
            </a:r>
            <a:r>
              <a:rPr lang="en-US" dirty="0" smtClean="0">
                <a:solidFill>
                  <a:srgbClr val="000099"/>
                </a:solidFill>
                <a:latin typeface="Arial" pitchFamily="34" charset="0"/>
                <a:cs typeface="Arial" pitchFamily="34" charset="0"/>
              </a:rPr>
              <a:t> are being implemented in all school units. Under the practice of tasting of cooked food every day cooked food (mid day meal) must be </a:t>
            </a:r>
            <a:r>
              <a:rPr lang="en-US" b="1" u="sng" dirty="0" smtClean="0">
                <a:solidFill>
                  <a:srgbClr val="000099"/>
                </a:solidFill>
                <a:latin typeface="Arial" pitchFamily="34" charset="0"/>
                <a:cs typeface="Arial" pitchFamily="34" charset="0"/>
              </a:rPr>
              <a:t>tasted by the assigned teacher first</a:t>
            </a:r>
            <a:r>
              <a:rPr lang="en-US" u="sng" dirty="0" smtClean="0">
                <a:solidFill>
                  <a:srgbClr val="000099"/>
                </a:solidFill>
                <a:latin typeface="Arial" pitchFamily="34" charset="0"/>
                <a:cs typeface="Arial" pitchFamily="34" charset="0"/>
              </a:rPr>
              <a:t>, </a:t>
            </a:r>
            <a:r>
              <a:rPr lang="en-US" b="1" u="sng" dirty="0" smtClean="0">
                <a:solidFill>
                  <a:srgbClr val="000099"/>
                </a:solidFill>
                <a:latin typeface="Arial" pitchFamily="34" charset="0"/>
                <a:cs typeface="Arial" pitchFamily="34" charset="0"/>
              </a:rPr>
              <a:t>secondly by one of the cook-cum-helpers and lastly by at least one mother / parent</a:t>
            </a:r>
            <a:r>
              <a:rPr lang="en-US" dirty="0" smtClean="0">
                <a:solidFill>
                  <a:srgbClr val="000099"/>
                </a:solidFill>
                <a:latin typeface="Arial" pitchFamily="34" charset="0"/>
                <a:cs typeface="Arial" pitchFamily="34" charset="0"/>
              </a:rPr>
              <a:t> and they also write </a:t>
            </a:r>
            <a:r>
              <a:rPr lang="en-US" b="1" u="sng" dirty="0" smtClean="0">
                <a:solidFill>
                  <a:srgbClr val="000099"/>
                </a:solidFill>
                <a:latin typeface="Arial" pitchFamily="34" charset="0"/>
                <a:cs typeface="Arial" pitchFamily="34" charset="0"/>
              </a:rPr>
              <a:t>their comments in the specific food Tasting Register kept in every school</a:t>
            </a:r>
            <a:r>
              <a:rPr lang="en-US" dirty="0" smtClean="0">
                <a:solidFill>
                  <a:srgbClr val="000099"/>
                </a:solidFill>
                <a:latin typeface="Arial" pitchFamily="34" charset="0"/>
                <a:cs typeface="Arial" pitchFamily="34" charset="0"/>
              </a:rPr>
              <a:t> before serving the Mid-Day-Meal to the students.</a:t>
            </a:r>
            <a:endParaRPr lang="en-US" sz="2200" dirty="0" smtClean="0">
              <a:solidFill>
                <a:srgbClr val="000099"/>
              </a:solidFill>
              <a:latin typeface="Arial" pitchFamily="34" charset="0"/>
              <a:cs typeface="Arial" pitchFamily="34" charset="0"/>
            </a:endParaRPr>
          </a:p>
        </p:txBody>
      </p:sp>
      <p:pic>
        <p:nvPicPr>
          <p:cNvPr id="9218" name="Picture 2" descr="20181011_141845"/>
          <p:cNvPicPr>
            <a:picLocks noChangeAspect="1" noChangeArrowheads="1"/>
          </p:cNvPicPr>
          <p:nvPr/>
        </p:nvPicPr>
        <p:blipFill>
          <a:blip r:embed="rId3" cstate="print"/>
          <a:srcRect/>
          <a:stretch>
            <a:fillRect/>
          </a:stretch>
        </p:blipFill>
        <p:spPr bwMode="auto">
          <a:xfrm>
            <a:off x="338335" y="1600200"/>
            <a:ext cx="4411092" cy="3886200"/>
          </a:xfrm>
          <a:prstGeom prst="rect">
            <a:avLst/>
          </a:prstGeom>
          <a:noFill/>
          <a:ln w="9525">
            <a:noFill/>
            <a:miter lim="800000"/>
            <a:headEnd/>
            <a:tailEnd/>
          </a:ln>
        </p:spPr>
      </p:pic>
      <p:sp>
        <p:nvSpPr>
          <p:cNvPr id="2" name="Rectangle 1"/>
          <p:cNvSpPr/>
          <p:nvPr/>
        </p:nvSpPr>
        <p:spPr>
          <a:xfrm>
            <a:off x="152400" y="995675"/>
            <a:ext cx="4131259" cy="461665"/>
          </a:xfrm>
          <a:prstGeom prst="rect">
            <a:avLst/>
          </a:prstGeom>
        </p:spPr>
        <p:txBody>
          <a:bodyPr wrap="none">
            <a:spAutoFit/>
          </a:bodyPr>
          <a:lstStyle/>
          <a:p>
            <a:pPr algn="just"/>
            <a:r>
              <a:rPr lang="en-US" sz="2400" dirty="0">
                <a:solidFill>
                  <a:srgbClr val="000099"/>
                </a:solidFill>
                <a:latin typeface="Arial" pitchFamily="34" charset="0"/>
                <a:cs typeface="Arial" pitchFamily="34" charset="0"/>
              </a:rPr>
              <a:t> </a:t>
            </a:r>
            <a:r>
              <a:rPr lang="en-US" sz="2400" b="1" dirty="0">
                <a:solidFill>
                  <a:srgbClr val="000099"/>
                </a:solidFill>
                <a:latin typeface="Arial" pitchFamily="34" charset="0"/>
                <a:cs typeface="Arial" pitchFamily="34" charset="0"/>
              </a:rPr>
              <a:t>4. </a:t>
            </a:r>
            <a:r>
              <a:rPr lang="en-US" sz="2400" b="1" u="sng" dirty="0">
                <a:solidFill>
                  <a:srgbClr val="000099"/>
                </a:solidFill>
                <a:latin typeface="Arial" pitchFamily="34" charset="0"/>
                <a:cs typeface="Arial" pitchFamily="34" charset="0"/>
              </a:rPr>
              <a:t>Practice of food tasting:</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3A10332-8F53-4C0E-B320-65B1F70503A4}" type="slidenum">
              <a:rPr lang="en-US" smtClean="0"/>
              <a:pPr>
                <a:defRPr/>
              </a:pPr>
              <a:t>19</a:t>
            </a:fld>
            <a:endParaRPr lang="en-US"/>
          </a:p>
        </p:txBody>
      </p:sp>
      <p:pic>
        <p:nvPicPr>
          <p:cNvPr id="6" name="Picture 2" descr="C:\Users\Mid-Day-Meal\Desktop\POWER POINT AWP 14-15\mdmbanner.gif"/>
          <p:cNvPicPr>
            <a:picLocks noChangeAspect="1" noChangeArrowheads="1" noCrop="1"/>
          </p:cNvPicPr>
          <p:nvPr/>
        </p:nvPicPr>
        <p:blipFill>
          <a:blip r:embed="rId2" cstate="print"/>
          <a:srcRect/>
          <a:stretch>
            <a:fillRect/>
          </a:stretch>
        </p:blipFill>
        <p:spPr bwMode="auto">
          <a:xfrm>
            <a:off x="11426" y="14614"/>
            <a:ext cx="9144000" cy="838201"/>
          </a:xfrm>
          <a:prstGeom prst="rect">
            <a:avLst/>
          </a:prstGeom>
          <a:noFill/>
        </p:spPr>
      </p:pic>
      <p:sp>
        <p:nvSpPr>
          <p:cNvPr id="8" name="TextBox 7"/>
          <p:cNvSpPr txBox="1"/>
          <p:nvPr/>
        </p:nvSpPr>
        <p:spPr>
          <a:xfrm>
            <a:off x="-20472" y="1648678"/>
            <a:ext cx="4191000" cy="4539704"/>
          </a:xfrm>
          <a:prstGeom prst="rect">
            <a:avLst/>
          </a:prstGeom>
          <a:noFill/>
        </p:spPr>
        <p:txBody>
          <a:bodyPr wrap="square" rtlCol="0">
            <a:spAutoFit/>
          </a:bodyPr>
          <a:lstStyle/>
          <a:p>
            <a:pPr algn="just"/>
            <a:endParaRPr lang="en-US" sz="900" dirty="0" smtClean="0">
              <a:solidFill>
                <a:srgbClr val="000099"/>
              </a:solidFill>
              <a:latin typeface="Arial" pitchFamily="34" charset="0"/>
              <a:cs typeface="Arial" pitchFamily="34" charset="0"/>
            </a:endParaRPr>
          </a:p>
          <a:p>
            <a:pPr marL="287338" indent="-287338" algn="just"/>
            <a:r>
              <a:rPr lang="en-US" sz="2000" dirty="0" smtClean="0">
                <a:solidFill>
                  <a:srgbClr val="000099"/>
                </a:solidFill>
                <a:latin typeface="Arial" pitchFamily="34" charset="0"/>
                <a:cs typeface="Arial" pitchFamily="34" charset="0"/>
              </a:rPr>
              <a:t>    </a:t>
            </a:r>
            <a:r>
              <a:rPr lang="en-US" sz="2000" dirty="0">
                <a:solidFill>
                  <a:srgbClr val="000099"/>
                </a:solidFill>
                <a:latin typeface="Arial" pitchFamily="34" charset="0"/>
                <a:cs typeface="Arial" pitchFamily="34" charset="0"/>
              </a:rPr>
              <a:t>The Elementary Education has introduced the LPG based cooking system for preparing mid day meal at school in the state. Presently, 1711 schools are using LPG for preparation of Mid-day-Meal in school. The State Govt. has decided to provide the recurring refiling costs of cylinders @50 students per cylinder and also provided fund for installation of LPG based cooking system in more 1641 schools.</a:t>
            </a:r>
          </a:p>
        </p:txBody>
      </p:sp>
      <p:sp>
        <p:nvSpPr>
          <p:cNvPr id="2" name="Rectangle 1"/>
          <p:cNvSpPr/>
          <p:nvPr/>
        </p:nvSpPr>
        <p:spPr>
          <a:xfrm>
            <a:off x="50490" y="1009678"/>
            <a:ext cx="4730782" cy="461665"/>
          </a:xfrm>
          <a:prstGeom prst="rect">
            <a:avLst/>
          </a:prstGeom>
        </p:spPr>
        <p:txBody>
          <a:bodyPr wrap="none">
            <a:spAutoFit/>
          </a:bodyPr>
          <a:lstStyle/>
          <a:p>
            <a:pPr algn="just"/>
            <a:r>
              <a:rPr lang="en-US" sz="2400" dirty="0">
                <a:solidFill>
                  <a:srgbClr val="000099"/>
                </a:solidFill>
                <a:latin typeface="Arial" pitchFamily="34" charset="0"/>
                <a:cs typeface="Arial" pitchFamily="34" charset="0"/>
              </a:rPr>
              <a:t> </a:t>
            </a:r>
            <a:r>
              <a:rPr lang="en-US" sz="2400" b="1" dirty="0" smtClean="0">
                <a:solidFill>
                  <a:srgbClr val="000099"/>
                </a:solidFill>
                <a:latin typeface="Arial" pitchFamily="34" charset="0"/>
                <a:cs typeface="Arial" pitchFamily="34" charset="0"/>
              </a:rPr>
              <a:t>5. </a:t>
            </a:r>
            <a:r>
              <a:rPr lang="en-US" sz="2400" b="1" u="sng" dirty="0" smtClean="0">
                <a:solidFill>
                  <a:srgbClr val="000099"/>
                </a:solidFill>
                <a:latin typeface="Arial" pitchFamily="34" charset="0"/>
                <a:cs typeface="Arial" pitchFamily="34" charset="0"/>
              </a:rPr>
              <a:t>LPG based cooking system:</a:t>
            </a:r>
            <a:endParaRPr lang="en-US" sz="2400" b="1" u="sng" dirty="0">
              <a:solidFill>
                <a:srgbClr val="000099"/>
              </a:solidFill>
              <a:latin typeface="Arial" pitchFamily="34" charset="0"/>
              <a:cs typeface="Arial" pitchFamily="34" charset="0"/>
            </a:endParaRPr>
          </a:p>
        </p:txBody>
      </p:sp>
      <p:pic>
        <p:nvPicPr>
          <p:cNvPr id="7" name="Picture 2" descr="C:\Users\BOMDM\Downloads\IMG-20190502-WA0009.jpg"/>
          <p:cNvPicPr>
            <a:picLocks noChangeAspect="1" noChangeArrowheads="1"/>
          </p:cNvPicPr>
          <p:nvPr/>
        </p:nvPicPr>
        <p:blipFill>
          <a:blip r:embed="rId3"/>
          <a:srcRect/>
          <a:stretch>
            <a:fillRect/>
          </a:stretch>
        </p:blipFill>
        <p:spPr bwMode="auto">
          <a:xfrm>
            <a:off x="4419600" y="1905000"/>
            <a:ext cx="4552672" cy="3810000"/>
          </a:xfrm>
          <a:prstGeom prst="rect">
            <a:avLst/>
          </a:prstGeom>
          <a:noFill/>
        </p:spPr>
      </p:pic>
    </p:spTree>
    <p:extLst>
      <p:ext uri="{BB962C8B-B14F-4D97-AF65-F5344CB8AC3E}">
        <p14:creationId xmlns:p14="http://schemas.microsoft.com/office/powerpoint/2010/main" val="26148580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90600" y="1600200"/>
            <a:ext cx="7467600" cy="560387"/>
          </a:xfrm>
        </p:spPr>
        <p:txBody>
          <a:bodyPr/>
          <a:lstStyle/>
          <a:p>
            <a:pPr algn="l" eaLnBrk="1" hangingPunct="1"/>
            <a:r>
              <a:rPr lang="en-US" sz="2800" b="1" dirty="0" smtClean="0">
                <a:solidFill>
                  <a:srgbClr val="000099"/>
                </a:solidFill>
                <a:latin typeface="Arial Black" pitchFamily="34" charset="0"/>
                <a:cs typeface="Arial" pitchFamily="34" charset="0"/>
              </a:rPr>
              <a:t>Category of  Educational Institutions</a:t>
            </a:r>
            <a:r>
              <a:rPr lang="en-US" sz="3600" b="1" dirty="0" smtClean="0">
                <a:solidFill>
                  <a:srgbClr val="C00000"/>
                </a:solidFill>
                <a:latin typeface="Arial Black" pitchFamily="34" charset="0"/>
                <a:cs typeface="Arial" pitchFamily="34" charset="0"/>
              </a:rPr>
              <a:t> </a:t>
            </a:r>
          </a:p>
        </p:txBody>
      </p:sp>
      <p:sp>
        <p:nvSpPr>
          <p:cNvPr id="11267" name="Rectangle 3"/>
          <p:cNvSpPr>
            <a:spLocks noGrp="1" noChangeArrowheads="1"/>
          </p:cNvSpPr>
          <p:nvPr>
            <p:ph idx="1"/>
          </p:nvPr>
        </p:nvSpPr>
        <p:spPr>
          <a:xfrm>
            <a:off x="228600" y="2209800"/>
            <a:ext cx="8686800" cy="4724400"/>
          </a:xfrm>
        </p:spPr>
        <p:txBody>
          <a:bodyPr/>
          <a:lstStyle/>
          <a:p>
            <a:pPr marL="273050" indent="-273050" eaLnBrk="1" hangingPunct="1">
              <a:buFont typeface="Wingdings" pitchFamily="2" charset="2"/>
              <a:buNone/>
            </a:pPr>
            <a:r>
              <a:rPr lang="en-US" sz="2400" b="1" dirty="0" smtClean="0">
                <a:solidFill>
                  <a:srgbClr val="000099"/>
                </a:solidFill>
                <a:latin typeface="Arial" pitchFamily="34" charset="0"/>
                <a:cs typeface="Arial" pitchFamily="34" charset="0"/>
              </a:rPr>
              <a:t>Stage: </a:t>
            </a:r>
            <a:r>
              <a:rPr lang="en-US" sz="2400" b="1" u="sng" dirty="0" smtClean="0">
                <a:solidFill>
                  <a:srgbClr val="000099"/>
                </a:solidFill>
                <a:latin typeface="Arial" pitchFamily="34" charset="0"/>
                <a:cs typeface="Arial" pitchFamily="34" charset="0"/>
              </a:rPr>
              <a:t>Primary (I –V)</a:t>
            </a:r>
          </a:p>
          <a:p>
            <a:pPr marL="0" indent="-273050" eaLnBrk="1" hangingPunct="1">
              <a:spcBef>
                <a:spcPts val="0"/>
              </a:spcBef>
              <a:buClr>
                <a:srgbClr val="C00000"/>
              </a:buClr>
              <a:buFont typeface="Wingdings" pitchFamily="2" charset="2"/>
              <a:buChar char="Ø"/>
            </a:pPr>
            <a:r>
              <a:rPr lang="en-US" sz="2400" dirty="0" smtClean="0">
                <a:solidFill>
                  <a:srgbClr val="000099"/>
                </a:solidFill>
                <a:latin typeface="Arial" pitchFamily="34" charset="0"/>
                <a:cs typeface="Arial" pitchFamily="34" charset="0"/>
              </a:rPr>
              <a:t>Independent Primary Schools </a:t>
            </a:r>
            <a:r>
              <a:rPr lang="en-US" sz="1800" dirty="0" smtClean="0">
                <a:solidFill>
                  <a:srgbClr val="000099"/>
                </a:solidFill>
                <a:latin typeface="Arial" pitchFamily="34" charset="0"/>
                <a:cs typeface="Arial" pitchFamily="34" charset="0"/>
              </a:rPr>
              <a:t>(</a:t>
            </a:r>
            <a:r>
              <a:rPr lang="en-US" sz="1800" b="1" dirty="0" smtClean="0">
                <a:solidFill>
                  <a:srgbClr val="000099"/>
                </a:solidFill>
                <a:latin typeface="Arial" pitchFamily="34" charset="0"/>
                <a:cs typeface="Arial" pitchFamily="34" charset="0"/>
              </a:rPr>
              <a:t>classes I – V</a:t>
            </a:r>
            <a:r>
              <a:rPr lang="en-US" sz="1800" dirty="0" smtClean="0">
                <a:solidFill>
                  <a:srgbClr val="000099"/>
                </a:solidFill>
                <a:latin typeface="Arial" pitchFamily="34" charset="0"/>
                <a:cs typeface="Arial" pitchFamily="34" charset="0"/>
              </a:rPr>
              <a:t>)</a:t>
            </a:r>
            <a:endParaRPr lang="en-US" sz="2400" dirty="0" smtClean="0">
              <a:solidFill>
                <a:srgbClr val="000099"/>
              </a:solidFill>
              <a:latin typeface="Arial" pitchFamily="34" charset="0"/>
              <a:cs typeface="Arial" pitchFamily="34" charset="0"/>
            </a:endParaRPr>
          </a:p>
          <a:p>
            <a:pPr marL="0" indent="-273050" eaLnBrk="1" hangingPunct="1">
              <a:spcBef>
                <a:spcPts val="0"/>
              </a:spcBef>
              <a:buClr>
                <a:srgbClr val="C00000"/>
              </a:buClr>
              <a:buFont typeface="Wingdings" pitchFamily="2" charset="2"/>
              <a:buChar char="Ø"/>
            </a:pPr>
            <a:r>
              <a:rPr lang="en-US" sz="2400" dirty="0" smtClean="0">
                <a:solidFill>
                  <a:srgbClr val="000099"/>
                </a:solidFill>
                <a:latin typeface="Arial" pitchFamily="34" charset="0"/>
                <a:cs typeface="Arial" pitchFamily="34" charset="0"/>
              </a:rPr>
              <a:t>Primary Sections attached to SB Schools </a:t>
            </a:r>
            <a:r>
              <a:rPr lang="en-US" sz="1800" dirty="0" smtClean="0">
                <a:solidFill>
                  <a:srgbClr val="000099"/>
                </a:solidFill>
                <a:latin typeface="Arial" pitchFamily="34" charset="0"/>
                <a:cs typeface="Arial" pitchFamily="34" charset="0"/>
              </a:rPr>
              <a:t>(</a:t>
            </a:r>
            <a:r>
              <a:rPr lang="en-US" sz="1800" b="1" dirty="0" smtClean="0">
                <a:solidFill>
                  <a:srgbClr val="000099"/>
                </a:solidFill>
                <a:latin typeface="Arial" pitchFamily="34" charset="0"/>
                <a:cs typeface="Arial" pitchFamily="34" charset="0"/>
              </a:rPr>
              <a:t>I-V of  SB Schools</a:t>
            </a:r>
            <a:r>
              <a:rPr lang="en-US" sz="1800" dirty="0" smtClean="0">
                <a:solidFill>
                  <a:srgbClr val="000099"/>
                </a:solidFill>
                <a:latin typeface="Arial" pitchFamily="34" charset="0"/>
                <a:cs typeface="Arial" pitchFamily="34" charset="0"/>
              </a:rPr>
              <a:t>)</a:t>
            </a:r>
            <a:endParaRPr lang="en-US" sz="2400" dirty="0" smtClean="0">
              <a:solidFill>
                <a:srgbClr val="000099"/>
              </a:solidFill>
              <a:latin typeface="Arial" pitchFamily="34" charset="0"/>
              <a:cs typeface="Arial" pitchFamily="34" charset="0"/>
            </a:endParaRPr>
          </a:p>
          <a:p>
            <a:pPr marL="0" indent="-273050" eaLnBrk="1" hangingPunct="1">
              <a:spcBef>
                <a:spcPts val="0"/>
              </a:spcBef>
              <a:buClr>
                <a:srgbClr val="C00000"/>
              </a:buClr>
              <a:buFont typeface="Wingdings" pitchFamily="2" charset="2"/>
              <a:buChar char="Ø"/>
            </a:pPr>
            <a:r>
              <a:rPr lang="en-US" sz="2400" dirty="0" smtClean="0">
                <a:solidFill>
                  <a:srgbClr val="000099"/>
                </a:solidFill>
                <a:latin typeface="Arial" pitchFamily="34" charset="0"/>
                <a:cs typeface="Arial" pitchFamily="34" charset="0"/>
              </a:rPr>
              <a:t>Primary Sections attached to High Schools </a:t>
            </a:r>
            <a:r>
              <a:rPr lang="en-US" sz="1800" b="1" dirty="0" smtClean="0">
                <a:solidFill>
                  <a:srgbClr val="000099"/>
                </a:solidFill>
                <a:latin typeface="Arial" pitchFamily="34" charset="0"/>
                <a:cs typeface="Arial" pitchFamily="34" charset="0"/>
              </a:rPr>
              <a:t>(I-V of  High School</a:t>
            </a:r>
            <a:r>
              <a:rPr lang="en-US" sz="1600" dirty="0" smtClean="0">
                <a:solidFill>
                  <a:srgbClr val="000099"/>
                </a:solidFill>
                <a:latin typeface="Arial" pitchFamily="34" charset="0"/>
                <a:cs typeface="Arial" pitchFamily="34" charset="0"/>
              </a:rPr>
              <a:t>)</a:t>
            </a:r>
            <a:endParaRPr lang="en-US" sz="2400" dirty="0" smtClean="0">
              <a:solidFill>
                <a:srgbClr val="000099"/>
              </a:solidFill>
              <a:latin typeface="Arial" pitchFamily="34" charset="0"/>
              <a:cs typeface="Arial" pitchFamily="34" charset="0"/>
            </a:endParaRPr>
          </a:p>
          <a:p>
            <a:pPr marL="0" indent="-273050" eaLnBrk="1" hangingPunct="1">
              <a:spcBef>
                <a:spcPts val="0"/>
              </a:spcBef>
              <a:buClr>
                <a:srgbClr val="C00000"/>
              </a:buClr>
              <a:buFont typeface="Wingdings" pitchFamily="2" charset="2"/>
              <a:buChar char="Ø"/>
            </a:pPr>
            <a:r>
              <a:rPr lang="en-US" sz="2400" dirty="0" smtClean="0">
                <a:solidFill>
                  <a:srgbClr val="000099"/>
                </a:solidFill>
                <a:latin typeface="Arial" pitchFamily="34" charset="0"/>
                <a:cs typeface="Arial" pitchFamily="34" charset="0"/>
              </a:rPr>
              <a:t>Primary Sections attached to H.S. Schools </a:t>
            </a:r>
            <a:r>
              <a:rPr lang="en-US" sz="1800" dirty="0" smtClean="0">
                <a:solidFill>
                  <a:srgbClr val="000099"/>
                </a:solidFill>
                <a:latin typeface="Arial" pitchFamily="34" charset="0"/>
                <a:cs typeface="Arial" pitchFamily="34" charset="0"/>
              </a:rPr>
              <a:t>(</a:t>
            </a:r>
            <a:r>
              <a:rPr lang="en-US" sz="1800" b="1" dirty="0" smtClean="0">
                <a:solidFill>
                  <a:srgbClr val="000099"/>
                </a:solidFill>
                <a:latin typeface="Arial" pitchFamily="34" charset="0"/>
                <a:cs typeface="Arial" pitchFamily="34" charset="0"/>
              </a:rPr>
              <a:t>I-V of H.S School</a:t>
            </a:r>
            <a:r>
              <a:rPr lang="en-US" sz="1800" dirty="0" smtClean="0">
                <a:solidFill>
                  <a:srgbClr val="000099"/>
                </a:solidFill>
                <a:latin typeface="Arial" pitchFamily="34" charset="0"/>
                <a:cs typeface="Arial" pitchFamily="34" charset="0"/>
              </a:rPr>
              <a:t>)</a:t>
            </a:r>
          </a:p>
          <a:p>
            <a:pPr marL="0" indent="-273050" eaLnBrk="1" hangingPunct="1">
              <a:spcBef>
                <a:spcPts val="0"/>
              </a:spcBef>
              <a:buClr>
                <a:srgbClr val="C00000"/>
              </a:buClr>
              <a:buNone/>
            </a:pPr>
            <a:endParaRPr lang="en-US" sz="500" dirty="0" smtClean="0">
              <a:solidFill>
                <a:srgbClr val="000099"/>
              </a:solidFill>
              <a:latin typeface="Arial" pitchFamily="34" charset="0"/>
              <a:cs typeface="Arial" pitchFamily="34" charset="0"/>
            </a:endParaRPr>
          </a:p>
          <a:p>
            <a:pPr marL="273050" indent="-273050" eaLnBrk="1" hangingPunct="1">
              <a:buFont typeface="Wingdings" pitchFamily="2" charset="2"/>
              <a:buNone/>
            </a:pPr>
            <a:r>
              <a:rPr lang="en-US" sz="2400" b="1" dirty="0" smtClean="0">
                <a:solidFill>
                  <a:srgbClr val="000099"/>
                </a:solidFill>
                <a:latin typeface="Arial" pitchFamily="34" charset="0"/>
                <a:cs typeface="Arial" pitchFamily="34" charset="0"/>
              </a:rPr>
              <a:t>Stage: </a:t>
            </a:r>
            <a:r>
              <a:rPr lang="en-US" sz="2400" b="1" u="sng" dirty="0" smtClean="0">
                <a:solidFill>
                  <a:srgbClr val="000099"/>
                </a:solidFill>
                <a:latin typeface="Arial" pitchFamily="34" charset="0"/>
                <a:cs typeface="Arial" pitchFamily="34" charset="0"/>
              </a:rPr>
              <a:t>Upper Primary (VI-VIII)</a:t>
            </a:r>
          </a:p>
          <a:p>
            <a:pPr marL="273050" indent="-273050" eaLnBrk="1" hangingPunct="1">
              <a:buClr>
                <a:srgbClr val="C00000"/>
              </a:buClr>
              <a:buFont typeface="Wingdings" pitchFamily="2" charset="2"/>
              <a:buChar char="Ø"/>
            </a:pPr>
            <a:r>
              <a:rPr lang="en-US" sz="2400" dirty="0" smtClean="0">
                <a:solidFill>
                  <a:srgbClr val="000099"/>
                </a:solidFill>
                <a:latin typeface="Arial" pitchFamily="34" charset="0"/>
                <a:cs typeface="Arial" pitchFamily="34" charset="0"/>
              </a:rPr>
              <a:t>Upper Primary Sections Senior Basic  Schools </a:t>
            </a:r>
            <a:r>
              <a:rPr lang="en-US" sz="1800" b="1" dirty="0" smtClean="0">
                <a:solidFill>
                  <a:srgbClr val="000099"/>
                </a:solidFill>
                <a:latin typeface="Arial" pitchFamily="34" charset="0"/>
                <a:cs typeface="Arial" pitchFamily="34" charset="0"/>
              </a:rPr>
              <a:t>(VI-VIII)</a:t>
            </a:r>
            <a:endParaRPr lang="en-US" sz="2400" b="1" dirty="0" smtClean="0">
              <a:solidFill>
                <a:srgbClr val="000099"/>
              </a:solidFill>
              <a:latin typeface="Arial" pitchFamily="34" charset="0"/>
              <a:cs typeface="Arial" pitchFamily="34" charset="0"/>
            </a:endParaRPr>
          </a:p>
          <a:p>
            <a:pPr marL="273050" indent="-273050" eaLnBrk="1" hangingPunct="1">
              <a:buClr>
                <a:srgbClr val="C00000"/>
              </a:buClr>
              <a:buFont typeface="Wingdings" pitchFamily="2" charset="2"/>
              <a:buChar char="Ø"/>
            </a:pPr>
            <a:r>
              <a:rPr lang="en-US" sz="2400" dirty="0" smtClean="0">
                <a:solidFill>
                  <a:srgbClr val="000099"/>
                </a:solidFill>
                <a:latin typeface="Arial" pitchFamily="34" charset="0"/>
                <a:cs typeface="Arial" pitchFamily="34" charset="0"/>
              </a:rPr>
              <a:t>Upper Primary Sections attached to High Schools</a:t>
            </a:r>
            <a:r>
              <a:rPr lang="en-US" sz="2000" b="1" dirty="0" smtClean="0">
                <a:solidFill>
                  <a:srgbClr val="000099"/>
                </a:solidFill>
                <a:latin typeface="Arial" pitchFamily="34" charset="0"/>
                <a:cs typeface="Arial" pitchFamily="34" charset="0"/>
              </a:rPr>
              <a:t>(VI-VIII)</a:t>
            </a:r>
            <a:endParaRPr lang="en-US" sz="2400" b="1" dirty="0" smtClean="0">
              <a:solidFill>
                <a:srgbClr val="000099"/>
              </a:solidFill>
              <a:latin typeface="Arial" pitchFamily="34" charset="0"/>
              <a:cs typeface="Arial" pitchFamily="34" charset="0"/>
            </a:endParaRPr>
          </a:p>
          <a:p>
            <a:pPr marL="273050" indent="-273050" eaLnBrk="1" hangingPunct="1">
              <a:buClr>
                <a:srgbClr val="C00000"/>
              </a:buClr>
              <a:buFont typeface="Wingdings" pitchFamily="2" charset="2"/>
              <a:buChar char="Ø"/>
            </a:pPr>
            <a:r>
              <a:rPr lang="en-US" sz="2400" dirty="0" smtClean="0">
                <a:solidFill>
                  <a:srgbClr val="000099"/>
                </a:solidFill>
                <a:latin typeface="Arial" pitchFamily="34" charset="0"/>
                <a:cs typeface="Arial" pitchFamily="34" charset="0"/>
              </a:rPr>
              <a:t>Upper Primary Sections attached to H.S. Schools</a:t>
            </a:r>
            <a:r>
              <a:rPr lang="en-US" sz="2000" b="1" dirty="0" smtClean="0">
                <a:solidFill>
                  <a:srgbClr val="000099"/>
                </a:solidFill>
                <a:latin typeface="Arial" pitchFamily="34" charset="0"/>
                <a:cs typeface="Arial" pitchFamily="34" charset="0"/>
              </a:rPr>
              <a:t>.(VI-VIII)</a:t>
            </a:r>
          </a:p>
          <a:p>
            <a:pPr marL="273050" indent="-273050" eaLnBrk="1" hangingPunct="1">
              <a:buClr>
                <a:srgbClr val="C00000"/>
              </a:buClr>
              <a:buNone/>
            </a:pPr>
            <a:endParaRPr lang="en-US" sz="1400" b="1" dirty="0" smtClean="0">
              <a:solidFill>
                <a:srgbClr val="000099"/>
              </a:solidFill>
              <a:latin typeface="Arial" pitchFamily="34" charset="0"/>
              <a:cs typeface="Arial" pitchFamily="34" charset="0"/>
            </a:endParaRPr>
          </a:p>
          <a:p>
            <a:pPr marL="273050" indent="-273050" eaLnBrk="1" hangingPunct="1">
              <a:buClr>
                <a:srgbClr val="C00000"/>
              </a:buClr>
              <a:buNone/>
            </a:pPr>
            <a:r>
              <a:rPr lang="en-US" sz="2200" b="1" dirty="0" smtClean="0">
                <a:solidFill>
                  <a:srgbClr val="000099"/>
                </a:solidFill>
                <a:latin typeface="Arial" pitchFamily="34" charset="0"/>
                <a:cs typeface="Arial" pitchFamily="34" charset="0"/>
              </a:rPr>
              <a:t>   </a:t>
            </a:r>
            <a:r>
              <a:rPr lang="en-US" sz="2000" b="1" dirty="0" smtClean="0">
                <a:solidFill>
                  <a:srgbClr val="000099"/>
                </a:solidFill>
                <a:latin typeface="Arial" pitchFamily="34" charset="0"/>
                <a:cs typeface="Arial" pitchFamily="34" charset="0"/>
              </a:rPr>
              <a:t>100% coverage of all Govt. , aided schools and Madrassas.</a:t>
            </a:r>
            <a:endParaRPr lang="en-US" sz="2200" b="1" dirty="0" smtClean="0">
              <a:solidFill>
                <a:srgbClr val="000099"/>
              </a:solidFill>
              <a:latin typeface="Arial" pitchFamily="34" charset="0"/>
              <a:cs typeface="Arial" pitchFamily="34" charset="0"/>
            </a:endParaRPr>
          </a:p>
        </p:txBody>
      </p:sp>
      <p:pic>
        <p:nvPicPr>
          <p:cNvPr id="6" name="Picture 2" descr="C:\Users\Mid-Day-Meal\Desktop\POWER POINT AWP 14-15\mdmbanner.gif"/>
          <p:cNvPicPr>
            <a:picLocks noChangeAspect="1" noChangeArrowheads="1" noCrop="1"/>
          </p:cNvPicPr>
          <p:nvPr/>
        </p:nvPicPr>
        <p:blipFill>
          <a:blip r:embed="rId2" cstate="print"/>
          <a:srcRect/>
          <a:stretch>
            <a:fillRect/>
          </a:stretch>
        </p:blipFill>
        <p:spPr bwMode="auto">
          <a:xfrm>
            <a:off x="0" y="-1"/>
            <a:ext cx="9144000" cy="914401"/>
          </a:xfrm>
          <a:prstGeom prst="rect">
            <a:avLst/>
          </a:prstGeom>
          <a:noFill/>
        </p:spPr>
      </p:pic>
      <p:sp>
        <p:nvSpPr>
          <p:cNvPr id="5" name="Rectangle 4"/>
          <p:cNvSpPr/>
          <p:nvPr/>
        </p:nvSpPr>
        <p:spPr>
          <a:xfrm>
            <a:off x="76200" y="989771"/>
            <a:ext cx="3352800"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defRPr/>
            </a:pPr>
            <a:r>
              <a:rPr lang="en-US" sz="3600" b="1" dirty="0" smtClean="0">
                <a:solidFill>
                  <a:srgbClr val="C00000"/>
                </a:solidFill>
                <a:latin typeface="Arial Black" pitchFamily="34" charset="0"/>
              </a:rPr>
              <a:t>Coverage</a:t>
            </a:r>
            <a:endParaRPr lang="en-US" sz="3600" dirty="0">
              <a:solidFill>
                <a:srgbClr val="C00000"/>
              </a:solidFill>
              <a:latin typeface="Arial Black" pitchFamily="34" charset="0"/>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 y="1524000"/>
            <a:ext cx="5562600" cy="365125"/>
          </a:xfrm>
        </p:spPr>
        <p:txBody>
          <a:bodyPr/>
          <a:lstStyle/>
          <a:p>
            <a:pPr>
              <a:defRPr/>
            </a:pPr>
            <a:r>
              <a:rPr lang="en-US" sz="2400" b="1" dirty="0">
                <a:solidFill>
                  <a:srgbClr val="000099"/>
                </a:solidFill>
                <a:latin typeface="Arial" pitchFamily="34" charset="0"/>
                <a:cs typeface="Arial" pitchFamily="34" charset="0"/>
              </a:rPr>
              <a:t>6</a:t>
            </a:r>
            <a:r>
              <a:rPr lang="en-US" sz="2400" b="1" dirty="0" smtClean="0">
                <a:solidFill>
                  <a:srgbClr val="000099"/>
                </a:solidFill>
                <a:latin typeface="Arial" pitchFamily="34" charset="0"/>
                <a:cs typeface="Arial" pitchFamily="34" charset="0"/>
              </a:rPr>
              <a:t>. </a:t>
            </a:r>
            <a:r>
              <a:rPr lang="en-US" sz="2400" b="1" u="sng" dirty="0" smtClean="0">
                <a:solidFill>
                  <a:srgbClr val="000099"/>
                </a:solidFill>
                <a:latin typeface="Arial" pitchFamily="34" charset="0"/>
                <a:cs typeface="Arial" pitchFamily="34" charset="0"/>
              </a:rPr>
              <a:t>Provision of Safe Storage Facility:</a:t>
            </a:r>
            <a:endParaRPr lang="en-US" sz="2400" dirty="0"/>
          </a:p>
        </p:txBody>
      </p:sp>
      <p:pic>
        <p:nvPicPr>
          <p:cNvPr id="5" name="Picture 2" descr="C:\Users\Mid-Day-Meal\Desktop\POWER POINT AWP 14-15\mdmbanner.gif"/>
          <p:cNvPicPr>
            <a:picLocks noChangeAspect="1" noChangeArrowheads="1" noCrop="1"/>
          </p:cNvPicPr>
          <p:nvPr/>
        </p:nvPicPr>
        <p:blipFill>
          <a:blip r:embed="rId2" cstate="print"/>
          <a:srcRect/>
          <a:stretch>
            <a:fillRect/>
          </a:stretch>
        </p:blipFill>
        <p:spPr bwMode="auto">
          <a:xfrm>
            <a:off x="0" y="-1"/>
            <a:ext cx="9144000" cy="914401"/>
          </a:xfrm>
          <a:prstGeom prst="rect">
            <a:avLst/>
          </a:prstGeom>
          <a:noFill/>
        </p:spPr>
      </p:pic>
      <p:sp>
        <p:nvSpPr>
          <p:cNvPr id="9" name="TextBox 8"/>
          <p:cNvSpPr txBox="1"/>
          <p:nvPr/>
        </p:nvSpPr>
        <p:spPr>
          <a:xfrm>
            <a:off x="5463654" y="2498725"/>
            <a:ext cx="3200400" cy="3724096"/>
          </a:xfrm>
          <a:prstGeom prst="rect">
            <a:avLst/>
          </a:prstGeom>
          <a:noFill/>
        </p:spPr>
        <p:txBody>
          <a:bodyPr wrap="square" rtlCol="0">
            <a:spAutoFit/>
          </a:bodyPr>
          <a:lstStyle/>
          <a:p>
            <a:pPr algn="just"/>
            <a:r>
              <a:rPr lang="en-US" sz="2400" dirty="0" smtClean="0">
                <a:solidFill>
                  <a:srgbClr val="000099"/>
                </a:solidFill>
                <a:latin typeface="Arial" pitchFamily="34" charset="0"/>
                <a:cs typeface="Arial" pitchFamily="34" charset="0"/>
              </a:rPr>
              <a:t>Safe storage bins scientifically designed with FIFO (First In First Out) system have been provided in all school units for storing the food grains in schools.</a:t>
            </a:r>
          </a:p>
          <a:p>
            <a:pPr marL="231775" indent="-231775" algn="just"/>
            <a:endParaRPr lang="en-US" sz="2200" dirty="0" smtClean="0">
              <a:solidFill>
                <a:srgbClr val="000099"/>
              </a:solidFill>
              <a:latin typeface="Arial" pitchFamily="34" charset="0"/>
              <a:cs typeface="Arial" pitchFamily="34" charset="0"/>
            </a:endParaRPr>
          </a:p>
          <a:p>
            <a:pPr algn="just"/>
            <a:r>
              <a:rPr lang="en-US" sz="2200" dirty="0" smtClean="0">
                <a:solidFill>
                  <a:srgbClr val="000099"/>
                </a:solidFill>
                <a:latin typeface="Arial" pitchFamily="34" charset="0"/>
                <a:cs typeface="Arial" pitchFamily="34" charset="0"/>
              </a:rPr>
              <a:t> </a:t>
            </a:r>
            <a:endParaRPr lang="en-US" sz="2200" dirty="0">
              <a:solidFill>
                <a:srgbClr val="000099"/>
              </a:solidFill>
              <a:latin typeface="Arial" pitchFamily="34" charset="0"/>
              <a:cs typeface="Arial" pitchFamily="34" charset="0"/>
            </a:endParaRPr>
          </a:p>
        </p:txBody>
      </p:sp>
      <p:pic>
        <p:nvPicPr>
          <p:cNvPr id="6146" name="Picture 2" descr="H:\MDM\others\Picture2.jpg"/>
          <p:cNvPicPr>
            <a:picLocks noChangeAspect="1" noChangeArrowheads="1"/>
          </p:cNvPicPr>
          <p:nvPr/>
        </p:nvPicPr>
        <p:blipFill>
          <a:blip r:embed="rId3"/>
          <a:srcRect/>
          <a:stretch>
            <a:fillRect/>
          </a:stretch>
        </p:blipFill>
        <p:spPr bwMode="auto">
          <a:xfrm>
            <a:off x="685800" y="2421920"/>
            <a:ext cx="4038600" cy="3810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552381" y="3056692"/>
            <a:ext cx="7905819" cy="677108"/>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buClr>
                <a:srgbClr val="800000"/>
              </a:buClr>
              <a:defRPr/>
            </a:pPr>
            <a:r>
              <a:rPr lang="en-US" sz="3800" b="1" dirty="0">
                <a:solidFill>
                  <a:srgbClr val="C00000"/>
                </a:solidFill>
                <a:latin typeface="Arial Black" pitchFamily="34" charset="0"/>
              </a:rPr>
              <a:t>Proposed Budget for </a:t>
            </a:r>
            <a:r>
              <a:rPr lang="en-US" sz="3800" b="1" dirty="0" smtClean="0">
                <a:solidFill>
                  <a:srgbClr val="C00000"/>
                </a:solidFill>
                <a:latin typeface="Arial Black" pitchFamily="34" charset="0"/>
              </a:rPr>
              <a:t>2020-21</a:t>
            </a:r>
            <a:endParaRPr lang="en-US" sz="3800" b="1" dirty="0">
              <a:solidFill>
                <a:srgbClr val="C00000"/>
              </a:solidFill>
              <a:latin typeface="Arial Black" pitchFamily="34" charset="0"/>
            </a:endParaRPr>
          </a:p>
        </p:txBody>
      </p:sp>
      <p:sp>
        <p:nvSpPr>
          <p:cNvPr id="4" name="Slide Number Placeholder 3"/>
          <p:cNvSpPr>
            <a:spLocks noGrp="1"/>
          </p:cNvSpPr>
          <p:nvPr>
            <p:ph type="sldNum" sz="quarter" idx="12"/>
          </p:nvPr>
        </p:nvSpPr>
        <p:spPr/>
        <p:txBody>
          <a:bodyPr/>
          <a:lstStyle/>
          <a:p>
            <a:pPr>
              <a:defRPr/>
            </a:pPr>
            <a:fld id="{BED425DE-6078-4684-8241-BCF3BFA8FC01}" type="slidenum">
              <a:rPr lang="en-US" smtClean="0"/>
              <a:pPr>
                <a:defRPr/>
              </a:pPr>
              <a:t>21</a:t>
            </a:fld>
            <a:endParaRPr lang="en-US"/>
          </a:p>
        </p:txBody>
      </p:sp>
      <p:pic>
        <p:nvPicPr>
          <p:cNvPr id="5" name="Picture 2" descr="C:\Users\Mid-Day-Meal\Desktop\POWER POINT AWP 14-15\mdmbanner.gif"/>
          <p:cNvPicPr>
            <a:picLocks noChangeAspect="1" noChangeArrowheads="1" noCrop="1"/>
          </p:cNvPicPr>
          <p:nvPr/>
        </p:nvPicPr>
        <p:blipFill>
          <a:blip r:embed="rId2" cstate="print"/>
          <a:srcRect/>
          <a:stretch>
            <a:fillRect/>
          </a:stretch>
        </p:blipFill>
        <p:spPr bwMode="auto">
          <a:xfrm>
            <a:off x="0" y="-1"/>
            <a:ext cx="9144000" cy="914401"/>
          </a:xfrm>
          <a:prstGeom prst="rect">
            <a:avLst/>
          </a:prstGeom>
          <a:noFill/>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3BBC420-2D62-45AD-A4BD-BF1512E37316}" type="slidenum">
              <a:rPr lang="en-US" smtClean="0"/>
              <a:pPr>
                <a:defRPr/>
              </a:pPr>
              <a:t>22</a:t>
            </a:fld>
            <a:endParaRPr lang="en-US"/>
          </a:p>
        </p:txBody>
      </p:sp>
      <p:sp>
        <p:nvSpPr>
          <p:cNvPr id="8" name="TextBox 7"/>
          <p:cNvSpPr txBox="1"/>
          <p:nvPr/>
        </p:nvSpPr>
        <p:spPr>
          <a:xfrm>
            <a:off x="381000" y="152400"/>
            <a:ext cx="8458200" cy="461665"/>
          </a:xfrm>
          <a:prstGeom prst="rect">
            <a:avLst/>
          </a:prstGeom>
          <a:noFill/>
        </p:spPr>
        <p:txBody>
          <a:bodyPr wrap="square" rtlCol="0">
            <a:spAutoFit/>
          </a:bodyPr>
          <a:lstStyle/>
          <a:p>
            <a:pPr algn="ctr"/>
            <a:r>
              <a:rPr lang="en-US" sz="2400" b="1" dirty="0" smtClean="0">
                <a:solidFill>
                  <a:srgbClr val="0000FF"/>
                </a:solidFill>
                <a:latin typeface="Times New Roman" pitchFamily="18" charset="0"/>
                <a:cs typeface="Times New Roman" pitchFamily="18" charset="0"/>
              </a:rPr>
              <a:t>Proposed Annual Budget for the Year 2020-21 (In lakhs)</a:t>
            </a:r>
            <a:endParaRPr lang="en-US" sz="2400" b="1" dirty="0">
              <a:solidFill>
                <a:srgbClr val="0000FF"/>
              </a:solidFill>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31297499"/>
              </p:ext>
            </p:extLst>
          </p:nvPr>
        </p:nvGraphicFramePr>
        <p:xfrm>
          <a:off x="228600" y="795676"/>
          <a:ext cx="8686801" cy="5681325"/>
        </p:xfrm>
        <a:graphic>
          <a:graphicData uri="http://schemas.openxmlformats.org/drawingml/2006/table">
            <a:tbl>
              <a:tblPr>
                <a:tableStyleId>{8799B23B-EC83-4686-B30A-512413B5E67A}</a:tableStyleId>
              </a:tblPr>
              <a:tblGrid>
                <a:gridCol w="382137"/>
                <a:gridCol w="1522863"/>
                <a:gridCol w="889379"/>
                <a:gridCol w="726744"/>
                <a:gridCol w="706271"/>
                <a:gridCol w="747215"/>
                <a:gridCol w="767686"/>
                <a:gridCol w="747215"/>
                <a:gridCol w="696036"/>
                <a:gridCol w="696036"/>
                <a:gridCol w="805219"/>
              </a:tblGrid>
              <a:tr h="427699">
                <a:tc rowSpan="2">
                  <a:txBody>
                    <a:bodyPr/>
                    <a:lstStyle/>
                    <a:p>
                      <a:pPr algn="ctr" fontAlgn="ctr"/>
                      <a:r>
                        <a:rPr lang="en-IN" sz="1200" u="none" strike="noStrike" dirty="0">
                          <a:effectLst/>
                        </a:rPr>
                        <a:t>Sl. No</a:t>
                      </a:r>
                      <a:endParaRPr lang="en-IN" sz="1200" b="1" i="0" u="none" strike="noStrike" dirty="0">
                        <a:solidFill>
                          <a:srgbClr val="000000"/>
                        </a:solidFill>
                        <a:effectLst/>
                        <a:latin typeface="Arial" panose="020B0604020202020204" pitchFamily="34" charset="0"/>
                      </a:endParaRPr>
                    </a:p>
                  </a:txBody>
                  <a:tcPr marL="9525" marR="9525" marT="9525" marB="0" anchor="ctr"/>
                </a:tc>
                <a:tc rowSpan="2">
                  <a:txBody>
                    <a:bodyPr/>
                    <a:lstStyle/>
                    <a:p>
                      <a:pPr algn="ctr" fontAlgn="ctr"/>
                      <a:r>
                        <a:rPr lang="en-IN" sz="1400" u="none" strike="noStrike" dirty="0">
                          <a:effectLst/>
                        </a:rPr>
                        <a:t>Component</a:t>
                      </a:r>
                      <a:endParaRPr lang="en-IN" sz="1400" b="1" i="0" u="none" strike="noStrike" dirty="0">
                        <a:solidFill>
                          <a:srgbClr val="000000"/>
                        </a:solidFill>
                        <a:effectLst/>
                        <a:latin typeface="Arial" panose="020B0604020202020204" pitchFamily="34" charset="0"/>
                      </a:endParaRPr>
                    </a:p>
                  </a:txBody>
                  <a:tcPr marL="9525" marR="9525" marT="9525" marB="0" anchor="ctr"/>
                </a:tc>
                <a:tc gridSpan="3">
                  <a:txBody>
                    <a:bodyPr/>
                    <a:lstStyle/>
                    <a:p>
                      <a:pPr algn="ctr" fontAlgn="ctr"/>
                      <a:r>
                        <a:rPr lang="en-IN" sz="1400" u="none" strike="noStrike">
                          <a:effectLst/>
                        </a:rPr>
                        <a:t>Primary</a:t>
                      </a:r>
                      <a:endParaRPr lang="en-IN" sz="1400" b="1"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n-IN"/>
                    </a:p>
                  </a:txBody>
                  <a:tcPr/>
                </a:tc>
                <a:tc hMerge="1">
                  <a:txBody>
                    <a:bodyPr/>
                    <a:lstStyle/>
                    <a:p>
                      <a:endParaRPr lang="en-IN"/>
                    </a:p>
                  </a:txBody>
                  <a:tcPr/>
                </a:tc>
                <a:tc gridSpan="3">
                  <a:txBody>
                    <a:bodyPr/>
                    <a:lstStyle/>
                    <a:p>
                      <a:pPr algn="ctr" fontAlgn="ctr"/>
                      <a:r>
                        <a:rPr lang="en-IN" sz="1400" u="none" strike="noStrike">
                          <a:effectLst/>
                        </a:rPr>
                        <a:t>Upper Primary</a:t>
                      </a:r>
                      <a:endParaRPr lang="en-IN" sz="1400" b="1"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n-IN"/>
                    </a:p>
                  </a:txBody>
                  <a:tcPr/>
                </a:tc>
                <a:tc hMerge="1">
                  <a:txBody>
                    <a:bodyPr/>
                    <a:lstStyle/>
                    <a:p>
                      <a:endParaRPr lang="en-IN"/>
                    </a:p>
                  </a:txBody>
                  <a:tcPr/>
                </a:tc>
                <a:tc gridSpan="2">
                  <a:txBody>
                    <a:bodyPr/>
                    <a:lstStyle/>
                    <a:p>
                      <a:pPr algn="ctr" fontAlgn="ctr"/>
                      <a:r>
                        <a:rPr lang="en-IN" sz="1400" u="none" strike="noStrike">
                          <a:effectLst/>
                        </a:rPr>
                        <a:t>Total</a:t>
                      </a:r>
                      <a:endParaRPr lang="en-IN" sz="1400" b="1"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n-IN"/>
                    </a:p>
                  </a:txBody>
                  <a:tcPr/>
                </a:tc>
                <a:tc rowSpan="2">
                  <a:txBody>
                    <a:bodyPr/>
                    <a:lstStyle/>
                    <a:p>
                      <a:pPr algn="ctr" fontAlgn="ctr"/>
                      <a:r>
                        <a:rPr lang="en-IN" sz="1400" u="none" strike="noStrike">
                          <a:effectLst/>
                        </a:rPr>
                        <a:t>Grand Total</a:t>
                      </a:r>
                      <a:endParaRPr lang="en-IN" sz="1400" b="1" i="0" u="none" strike="noStrike">
                        <a:solidFill>
                          <a:srgbClr val="000000"/>
                        </a:solidFill>
                        <a:effectLst/>
                        <a:latin typeface="Arial" panose="020B0604020202020204" pitchFamily="34" charset="0"/>
                      </a:endParaRPr>
                    </a:p>
                  </a:txBody>
                  <a:tcPr marL="9525" marR="9525" marT="9525" marB="0" anchor="ctr"/>
                </a:tc>
              </a:tr>
              <a:tr h="589930">
                <a:tc vMerge="1">
                  <a:txBody>
                    <a:bodyPr/>
                    <a:lstStyle/>
                    <a:p>
                      <a:endParaRPr lang="en-IN"/>
                    </a:p>
                  </a:txBody>
                  <a:tcPr/>
                </a:tc>
                <a:tc vMerge="1">
                  <a:txBody>
                    <a:bodyPr/>
                    <a:lstStyle/>
                    <a:p>
                      <a:endParaRPr lang="en-IN"/>
                    </a:p>
                  </a:txBody>
                  <a:tcPr/>
                </a:tc>
                <a:tc>
                  <a:txBody>
                    <a:bodyPr/>
                    <a:lstStyle/>
                    <a:p>
                      <a:pPr algn="ctr" fontAlgn="ctr"/>
                      <a:r>
                        <a:rPr lang="en-IN" sz="1400" u="none" strike="noStrike">
                          <a:effectLst/>
                        </a:rPr>
                        <a:t>CSS</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IN" sz="1400" u="none" strike="noStrike" dirty="0">
                          <a:effectLst/>
                        </a:rPr>
                        <a:t>State</a:t>
                      </a:r>
                      <a:endParaRPr lang="en-IN"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IN" sz="1400" u="none" strike="noStrike" dirty="0">
                          <a:effectLst/>
                        </a:rPr>
                        <a:t>Total</a:t>
                      </a:r>
                      <a:endParaRPr lang="en-IN"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IN" sz="1400" u="none" strike="noStrike" dirty="0">
                          <a:effectLst/>
                        </a:rPr>
                        <a:t>CSS</a:t>
                      </a:r>
                      <a:endParaRPr lang="en-IN"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IN" sz="1400" u="none" strike="noStrike">
                          <a:effectLst/>
                        </a:rPr>
                        <a:t>State</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IN" sz="1400" u="none" strike="noStrike">
                          <a:effectLst/>
                        </a:rPr>
                        <a:t>Total</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IN" sz="1400" u="none" strike="noStrike">
                          <a:effectLst/>
                        </a:rPr>
                        <a:t>CSS</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IN" sz="1400" u="none" strike="noStrike">
                          <a:effectLst/>
                        </a:rPr>
                        <a:t>State</a:t>
                      </a:r>
                      <a:endParaRPr lang="en-IN" sz="1400" b="1" i="0" u="none" strike="noStrike">
                        <a:solidFill>
                          <a:srgbClr val="000000"/>
                        </a:solidFill>
                        <a:effectLst/>
                        <a:latin typeface="Arial" panose="020B0604020202020204" pitchFamily="34" charset="0"/>
                      </a:endParaRPr>
                    </a:p>
                  </a:txBody>
                  <a:tcPr marL="9525" marR="9525" marT="9525" marB="0" anchor="ctr"/>
                </a:tc>
                <a:tc vMerge="1">
                  <a:txBody>
                    <a:bodyPr/>
                    <a:lstStyle/>
                    <a:p>
                      <a:endParaRPr lang="en-IN"/>
                    </a:p>
                  </a:txBody>
                  <a:tcPr/>
                </a:tc>
              </a:tr>
              <a:tr h="294966">
                <a:tc>
                  <a:txBody>
                    <a:bodyPr/>
                    <a:lstStyle/>
                    <a:p>
                      <a:pPr algn="ctr" fontAlgn="b"/>
                      <a:r>
                        <a:rPr lang="en-IN" sz="1200" u="none" strike="noStrike" dirty="0">
                          <a:effectLst/>
                        </a:rPr>
                        <a:t>1</a:t>
                      </a:r>
                      <a:endParaRPr lang="en-IN"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dirty="0">
                          <a:effectLst/>
                        </a:rPr>
                        <a:t>Cooking Cost</a:t>
                      </a:r>
                      <a:endParaRPr lang="en-IN"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dirty="0">
                          <a:effectLst/>
                        </a:rPr>
                        <a:t>2159.37</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a:effectLst/>
                        </a:rPr>
                        <a:t>241.54</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a:effectLst/>
                        </a:rPr>
                        <a:t>2400.91</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smtClean="0">
                          <a:effectLst/>
                        </a:rPr>
                        <a:t>1933.85</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216.48</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2164.75</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smtClean="0">
                          <a:effectLst/>
                        </a:rPr>
                        <a:t>4093.22</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a:effectLst/>
                        </a:rPr>
                        <a:t>458.02</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smtClean="0">
                          <a:effectLst/>
                        </a:rPr>
                        <a:t>4551.23</a:t>
                      </a:r>
                      <a:endParaRPr lang="en-IN" sz="1400" b="0" i="0" u="none" strike="noStrike" dirty="0">
                        <a:solidFill>
                          <a:srgbClr val="000000"/>
                        </a:solidFill>
                        <a:effectLst/>
                        <a:latin typeface="Calibri" panose="020F0502020204030204" pitchFamily="34" charset="0"/>
                      </a:endParaRPr>
                    </a:p>
                  </a:txBody>
                  <a:tcPr marL="9525" marR="9525" marT="9525" marB="0" anchor="ctr"/>
                </a:tc>
              </a:tr>
              <a:tr h="294966">
                <a:tc>
                  <a:txBody>
                    <a:bodyPr/>
                    <a:lstStyle/>
                    <a:p>
                      <a:pPr algn="ctr" fontAlgn="b"/>
                      <a:r>
                        <a:rPr lang="en-IN" sz="1200" u="none" strike="noStrike" dirty="0">
                          <a:effectLst/>
                        </a:rPr>
                        <a:t>2</a:t>
                      </a:r>
                      <a:endParaRPr lang="en-IN"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dirty="0">
                          <a:effectLst/>
                        </a:rPr>
                        <a:t>Cost of Food grains</a:t>
                      </a:r>
                      <a:endParaRPr lang="en-IN"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dirty="0">
                          <a:effectLst/>
                        </a:rPr>
                        <a:t>144.92</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0.00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144.92</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129.89</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a:effectLst/>
                        </a:rPr>
                        <a:t>0.00</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129.89</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274.81</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a:effectLst/>
                        </a:rPr>
                        <a:t>0.00</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a:effectLst/>
                        </a:rPr>
                        <a:t>274.81</a:t>
                      </a:r>
                      <a:endParaRPr lang="en-IN" sz="1400" b="0" i="0" u="none" strike="noStrike">
                        <a:solidFill>
                          <a:srgbClr val="000000"/>
                        </a:solidFill>
                        <a:effectLst/>
                        <a:latin typeface="Calibri" panose="020F0502020204030204" pitchFamily="34" charset="0"/>
                      </a:endParaRPr>
                    </a:p>
                  </a:txBody>
                  <a:tcPr marL="9525" marR="9525" marT="9525" marB="0" anchor="ctr"/>
                </a:tc>
              </a:tr>
              <a:tr h="294966">
                <a:tc>
                  <a:txBody>
                    <a:bodyPr/>
                    <a:lstStyle/>
                    <a:p>
                      <a:pPr algn="ctr" fontAlgn="b"/>
                      <a:r>
                        <a:rPr lang="en-IN" sz="1200" u="none" strike="noStrike" dirty="0">
                          <a:effectLst/>
                        </a:rPr>
                        <a:t>3</a:t>
                      </a:r>
                      <a:endParaRPr lang="en-IN"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dirty="0">
                          <a:effectLst/>
                        </a:rPr>
                        <a:t>Honorarium of CCH</a:t>
                      </a:r>
                      <a:endParaRPr lang="en-IN"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655.83</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437.22</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a:effectLst/>
                        </a:rPr>
                        <a:t>1093.05</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336.69</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224.46</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561.15</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992.52</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a:effectLst/>
                        </a:rPr>
                        <a:t>661.68</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a:effectLst/>
                        </a:rPr>
                        <a:t>1654.20</a:t>
                      </a:r>
                      <a:endParaRPr lang="en-IN" sz="1400" b="0" i="0" u="none" strike="noStrike">
                        <a:solidFill>
                          <a:srgbClr val="000000"/>
                        </a:solidFill>
                        <a:effectLst/>
                        <a:latin typeface="Calibri" panose="020F0502020204030204" pitchFamily="34" charset="0"/>
                      </a:endParaRPr>
                    </a:p>
                  </a:txBody>
                  <a:tcPr marL="9525" marR="9525" marT="9525" marB="0" anchor="ctr"/>
                </a:tc>
              </a:tr>
              <a:tr h="466711">
                <a:tc>
                  <a:txBody>
                    <a:bodyPr/>
                    <a:lstStyle/>
                    <a:p>
                      <a:pPr algn="ctr" fontAlgn="b"/>
                      <a:r>
                        <a:rPr lang="en-IN" sz="1200" u="none" strike="noStrike" dirty="0">
                          <a:effectLst/>
                        </a:rPr>
                        <a:t>4</a:t>
                      </a:r>
                      <a:endParaRPr lang="en-IN"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dirty="0" smtClean="0">
                          <a:effectLst/>
                        </a:rPr>
                        <a:t>Transportation </a:t>
                      </a:r>
                      <a:r>
                        <a:rPr lang="en-IN" sz="1400" u="none" strike="noStrike" dirty="0">
                          <a:effectLst/>
                        </a:rPr>
                        <a:t>Assistance</a:t>
                      </a:r>
                      <a:endParaRPr lang="en-IN"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139.61</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a:effectLst/>
                        </a:rPr>
                        <a:t>0.00</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139.61</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a:effectLst/>
                        </a:rPr>
                        <a:t>125.12</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a:effectLst/>
                        </a:rPr>
                        <a:t>0.00</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125.12</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264.73</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0.00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264.73</a:t>
                      </a:r>
                      <a:endParaRPr lang="en-IN" sz="1400" b="0" i="0" u="none" strike="noStrike" dirty="0">
                        <a:solidFill>
                          <a:srgbClr val="000000"/>
                        </a:solidFill>
                        <a:effectLst/>
                        <a:latin typeface="Calibri" panose="020F0502020204030204" pitchFamily="34" charset="0"/>
                      </a:endParaRPr>
                    </a:p>
                  </a:txBody>
                  <a:tcPr marL="9525" marR="9525" marT="9525" marB="0" anchor="ctr"/>
                </a:tc>
              </a:tr>
              <a:tr h="294966">
                <a:tc gridSpan="2">
                  <a:txBody>
                    <a:bodyPr/>
                    <a:lstStyle/>
                    <a:p>
                      <a:pPr algn="ctr" fontAlgn="b"/>
                      <a:r>
                        <a:rPr lang="en-IN" sz="1400" b="1" u="none" strike="noStrike" dirty="0">
                          <a:effectLst/>
                        </a:rPr>
                        <a:t> Recurring Assistance</a:t>
                      </a:r>
                      <a:endParaRPr lang="en-IN"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IN"/>
                    </a:p>
                  </a:txBody>
                  <a:tcPr/>
                </a:tc>
                <a:tc>
                  <a:txBody>
                    <a:bodyPr/>
                    <a:lstStyle/>
                    <a:p>
                      <a:pPr algn="ctr" fontAlgn="b"/>
                      <a:r>
                        <a:rPr lang="en-IN" sz="1400" u="none" strike="noStrike" dirty="0">
                          <a:effectLst/>
                        </a:rPr>
                        <a:t>3099.73</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678.76</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3778.49</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2539.98</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440.94</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2980.91</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5639.71</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1119.70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a:effectLst/>
                        </a:rPr>
                        <a:t>6759.41</a:t>
                      </a:r>
                      <a:endParaRPr lang="en-IN" sz="1400" b="0" i="0" u="none" strike="noStrike">
                        <a:solidFill>
                          <a:srgbClr val="000000"/>
                        </a:solidFill>
                        <a:effectLst/>
                        <a:latin typeface="Calibri" panose="020F0502020204030204" pitchFamily="34" charset="0"/>
                      </a:endParaRPr>
                    </a:p>
                  </a:txBody>
                  <a:tcPr marL="9525" marR="9525" marT="9525" marB="0" anchor="ctr"/>
                </a:tc>
              </a:tr>
              <a:tr h="294966">
                <a:tc>
                  <a:txBody>
                    <a:bodyPr/>
                    <a:lstStyle/>
                    <a:p>
                      <a:pPr algn="ctr" fontAlgn="b"/>
                      <a:r>
                        <a:rPr lang="en-IN" sz="1200" u="none" strike="noStrike" dirty="0">
                          <a:effectLst/>
                        </a:rPr>
                        <a:t>5</a:t>
                      </a:r>
                      <a:endParaRPr lang="en-IN"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MME</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83.69</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a:effectLst/>
                        </a:rPr>
                        <a:t>0.00</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a:effectLst/>
                        </a:rPr>
                        <a:t>83.69</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smtClean="0">
                          <a:effectLst/>
                        </a:rPr>
                        <a:t>68.19</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0.00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smtClean="0">
                          <a:effectLst/>
                        </a:rPr>
                        <a:t>68.19</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smtClean="0">
                          <a:effectLst/>
                        </a:rPr>
                        <a:t>151.88</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0.00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smtClean="0">
                          <a:effectLst/>
                        </a:rPr>
                        <a:t>151.88</a:t>
                      </a:r>
                      <a:endParaRPr lang="en-IN" sz="1400" b="0" i="0" u="none" strike="noStrike" dirty="0">
                        <a:solidFill>
                          <a:srgbClr val="000000"/>
                        </a:solidFill>
                        <a:effectLst/>
                        <a:latin typeface="Calibri" panose="020F0502020204030204" pitchFamily="34" charset="0"/>
                      </a:endParaRPr>
                    </a:p>
                  </a:txBody>
                  <a:tcPr marL="9525" marR="9525" marT="9525" marB="0" anchor="ctr"/>
                </a:tc>
              </a:tr>
              <a:tr h="294966">
                <a:tc gridSpan="2">
                  <a:txBody>
                    <a:bodyPr/>
                    <a:lstStyle/>
                    <a:p>
                      <a:pPr algn="ctr" fontAlgn="b"/>
                      <a:r>
                        <a:rPr lang="en-IN" sz="1400" u="none" strike="noStrike" dirty="0">
                          <a:effectLst/>
                        </a:rPr>
                        <a:t>Total Recurring Costs</a:t>
                      </a:r>
                      <a:endParaRPr lang="en-IN"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IN"/>
                    </a:p>
                  </a:txBody>
                  <a:tcPr/>
                </a:tc>
                <a:tc>
                  <a:txBody>
                    <a:bodyPr/>
                    <a:lstStyle/>
                    <a:p>
                      <a:pPr algn="ctr" fontAlgn="b"/>
                      <a:r>
                        <a:rPr lang="en-IN" sz="1400" u="none" strike="noStrike" dirty="0">
                          <a:effectLst/>
                        </a:rPr>
                        <a:t>3183.43</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678.76</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3862.19</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smtClean="0">
                          <a:effectLst/>
                        </a:rPr>
                        <a:t>2593.73</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440.94</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smtClean="0">
                          <a:effectLst/>
                        </a:rPr>
                        <a:t>3034.67</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smtClean="0">
                          <a:effectLst/>
                        </a:rPr>
                        <a:t>5777.16</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1119.70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smtClean="0">
                          <a:effectLst/>
                        </a:rPr>
                        <a:t>6896.86</a:t>
                      </a:r>
                      <a:endParaRPr lang="en-IN" sz="1400" b="0" i="0" u="none" strike="noStrike" dirty="0">
                        <a:solidFill>
                          <a:srgbClr val="000000"/>
                        </a:solidFill>
                        <a:effectLst/>
                        <a:latin typeface="Calibri" panose="020F0502020204030204" pitchFamily="34" charset="0"/>
                      </a:endParaRPr>
                    </a:p>
                  </a:txBody>
                  <a:tcPr marL="9525" marR="9525" marT="9525" marB="0" anchor="ctr"/>
                </a:tc>
              </a:tr>
              <a:tr h="294966">
                <a:tc gridSpan="11">
                  <a:txBody>
                    <a:bodyPr/>
                    <a:lstStyle/>
                    <a:p>
                      <a:pPr algn="l" fontAlgn="ctr"/>
                      <a:r>
                        <a:rPr lang="en-IN" sz="1400" b="1" u="none" strike="noStrike" dirty="0">
                          <a:effectLst/>
                        </a:rPr>
                        <a:t>Non-Recurring Assistance</a:t>
                      </a:r>
                      <a:endParaRPr lang="en-IN" sz="1400" b="1"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n-IN"/>
                    </a:p>
                  </a:txBody>
                  <a:tcPr/>
                </a:tc>
                <a:tc hMerge="1">
                  <a:txBody>
                    <a:bodyPr/>
                    <a:lstStyle/>
                    <a:p>
                      <a:pPr algn="l" fontAlgn="b"/>
                      <a:endParaRPr lang="en-IN"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IN"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IN"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IN"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IN"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IN"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IN"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IN"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IN" sz="1400" b="0" i="0" u="none" strike="noStrike" dirty="0">
                        <a:solidFill>
                          <a:srgbClr val="000000"/>
                        </a:solidFill>
                        <a:effectLst/>
                        <a:latin typeface="Calibri" panose="020F0502020204030204" pitchFamily="34" charset="0"/>
                      </a:endParaRPr>
                    </a:p>
                  </a:txBody>
                  <a:tcPr marL="9525" marR="9525" marT="9525" marB="0" anchor="b"/>
                </a:tc>
              </a:tr>
              <a:tr h="466711">
                <a:tc>
                  <a:txBody>
                    <a:bodyPr/>
                    <a:lstStyle/>
                    <a:p>
                      <a:pPr algn="ctr" fontAlgn="b"/>
                      <a:r>
                        <a:rPr lang="en-IN" sz="1200" u="none" strike="noStrike" dirty="0">
                          <a:effectLst/>
                        </a:rPr>
                        <a:t>6</a:t>
                      </a:r>
                      <a:endParaRPr lang="en-IN"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dirty="0">
                          <a:effectLst/>
                        </a:rPr>
                        <a:t>Repairing of Kitchen shed</a:t>
                      </a:r>
                      <a:endParaRPr lang="en-IN"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dirty="0">
                          <a:effectLst/>
                        </a:rPr>
                        <a:t>90.18</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10.02</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100.20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0.00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0.00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dirty="0">
                          <a:effectLst/>
                        </a:rPr>
                        <a:t>0.00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90.18</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10.02</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a:effectLst/>
                        </a:rPr>
                        <a:t>100.20</a:t>
                      </a:r>
                      <a:endParaRPr lang="en-IN" sz="1400" b="0" i="0" u="none" strike="noStrike">
                        <a:solidFill>
                          <a:srgbClr val="000000"/>
                        </a:solidFill>
                        <a:effectLst/>
                        <a:latin typeface="Calibri" panose="020F0502020204030204" pitchFamily="34" charset="0"/>
                      </a:endParaRPr>
                    </a:p>
                  </a:txBody>
                  <a:tcPr marL="9525" marR="9525" marT="9525" marB="0" anchor="ctr"/>
                </a:tc>
              </a:tr>
              <a:tr h="294966">
                <a:tc>
                  <a:txBody>
                    <a:bodyPr/>
                    <a:lstStyle/>
                    <a:p>
                      <a:pPr algn="ctr" fontAlgn="b"/>
                      <a:r>
                        <a:rPr lang="en-IN" sz="1200" u="none" strike="noStrike">
                          <a:effectLst/>
                        </a:rPr>
                        <a:t>7</a:t>
                      </a:r>
                      <a:endParaRPr lang="en-IN"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dirty="0">
                          <a:effectLst/>
                        </a:rPr>
                        <a:t>Kitchen Devices</a:t>
                      </a:r>
                      <a:endParaRPr lang="en-IN"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142.02</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a:effectLst/>
                        </a:rPr>
                        <a:t>15.78</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157.80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0.00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0.00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a:effectLst/>
                        </a:rPr>
                        <a:t>0.00</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a:effectLst/>
                        </a:rPr>
                        <a:t>142.02</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15.78</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a:effectLst/>
                        </a:rPr>
                        <a:t>157.80</a:t>
                      </a:r>
                      <a:endParaRPr lang="en-IN" sz="1400" b="0" i="0" u="none" strike="noStrike">
                        <a:solidFill>
                          <a:srgbClr val="000000"/>
                        </a:solidFill>
                        <a:effectLst/>
                        <a:latin typeface="Calibri" panose="020F0502020204030204" pitchFamily="34" charset="0"/>
                      </a:endParaRPr>
                    </a:p>
                  </a:txBody>
                  <a:tcPr marL="9525" marR="9525" marT="9525" marB="0" anchor="ctr"/>
                </a:tc>
              </a:tr>
              <a:tr h="1060833">
                <a:tc>
                  <a:txBody>
                    <a:bodyPr/>
                    <a:lstStyle/>
                    <a:p>
                      <a:pPr algn="ctr" fontAlgn="ctr"/>
                      <a:r>
                        <a:rPr lang="en-IN" sz="1200" u="none" strike="noStrike" dirty="0">
                          <a:effectLst/>
                        </a:rPr>
                        <a:t>8</a:t>
                      </a:r>
                      <a:endParaRPr lang="en-I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u="none" strike="noStrike" dirty="0">
                          <a:effectLst/>
                        </a:rPr>
                        <a:t>Additional fund for providing 2 eggs per week (68 days per children @RS.6/-)</a:t>
                      </a:r>
                      <a:endParaRPr lang="en-IN"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IN" sz="1400" u="none" strike="noStrike">
                          <a:effectLst/>
                        </a:rPr>
                        <a:t>856.94</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dirty="0" smtClean="0">
                          <a:effectLst/>
                        </a:rPr>
                        <a:t>00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dirty="0">
                          <a:effectLst/>
                        </a:rPr>
                        <a:t>856.94</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a:effectLst/>
                        </a:rPr>
                        <a:t>512.01</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dirty="0">
                          <a:effectLst/>
                        </a:rPr>
                        <a:t>0.00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dirty="0">
                          <a:effectLst/>
                        </a:rPr>
                        <a:t>512.01</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dirty="0">
                          <a:effectLst/>
                        </a:rPr>
                        <a:t>1368.95</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dirty="0">
                          <a:effectLst/>
                        </a:rPr>
                        <a:t>0.00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dirty="0">
                          <a:effectLst/>
                        </a:rPr>
                        <a:t>1368.95</a:t>
                      </a:r>
                      <a:endParaRPr lang="en-IN" sz="1400" b="0" i="0" u="none" strike="noStrike" dirty="0">
                        <a:solidFill>
                          <a:srgbClr val="000000"/>
                        </a:solidFill>
                        <a:effectLst/>
                        <a:latin typeface="Calibri" panose="020F0502020204030204" pitchFamily="34" charset="0"/>
                      </a:endParaRPr>
                    </a:p>
                  </a:txBody>
                  <a:tcPr marL="9525" marR="9525" marT="9525" marB="0" anchor="ctr"/>
                </a:tc>
              </a:tr>
              <a:tr h="309713">
                <a:tc gridSpan="2">
                  <a:txBody>
                    <a:bodyPr/>
                    <a:lstStyle/>
                    <a:p>
                      <a:pPr algn="ctr" fontAlgn="b"/>
                      <a:r>
                        <a:rPr lang="en-IN" sz="1400" b="1" u="none" strike="noStrike" dirty="0">
                          <a:effectLst/>
                        </a:rPr>
                        <a:t>Grand Total</a:t>
                      </a:r>
                      <a:endParaRPr lang="en-IN"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IN"/>
                    </a:p>
                  </a:txBody>
                  <a:tcPr/>
                </a:tc>
                <a:tc>
                  <a:txBody>
                    <a:bodyPr/>
                    <a:lstStyle/>
                    <a:p>
                      <a:pPr algn="ctr" fontAlgn="b"/>
                      <a:r>
                        <a:rPr lang="en-IN" sz="1400" b="1" u="none" strike="noStrike" dirty="0">
                          <a:effectLst/>
                        </a:rPr>
                        <a:t>4272.57</a:t>
                      </a:r>
                      <a:endParaRPr lang="en-IN"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b="1" u="none" strike="noStrike" dirty="0">
                          <a:effectLst/>
                        </a:rPr>
                        <a:t>704.56</a:t>
                      </a:r>
                      <a:endParaRPr lang="en-IN"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b="1" u="none" strike="noStrike" dirty="0">
                          <a:effectLst/>
                        </a:rPr>
                        <a:t>4977.13</a:t>
                      </a:r>
                      <a:endParaRPr lang="en-IN"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b="1" u="none" strike="noStrike" dirty="0" smtClean="0">
                          <a:effectLst/>
                        </a:rPr>
                        <a:t>3105.75</a:t>
                      </a:r>
                      <a:endParaRPr lang="en-IN"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b="1" u="none" strike="noStrike" dirty="0">
                          <a:effectLst/>
                        </a:rPr>
                        <a:t>440.94</a:t>
                      </a:r>
                      <a:endParaRPr lang="en-IN"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b="1" u="none" strike="noStrike" dirty="0" smtClean="0">
                          <a:effectLst/>
                        </a:rPr>
                        <a:t>3546.68</a:t>
                      </a:r>
                      <a:endParaRPr lang="en-IN"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b="1" u="none" strike="noStrike" dirty="0" smtClean="0">
                          <a:effectLst/>
                        </a:rPr>
                        <a:t>7378.32</a:t>
                      </a:r>
                      <a:endParaRPr lang="en-IN"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b="1" u="none" strike="noStrike" dirty="0">
                          <a:effectLst/>
                        </a:rPr>
                        <a:t>1145.50</a:t>
                      </a:r>
                      <a:endParaRPr lang="en-IN"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400" b="1" u="none" strike="noStrike" dirty="0" smtClean="0">
                          <a:effectLst/>
                        </a:rPr>
                        <a:t>8523.81</a:t>
                      </a:r>
                      <a:endParaRPr lang="en-IN" sz="1400" b="1"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EE45A55-8462-454E-9D52-2851E8AB102A}" type="slidenum">
              <a:rPr lang="en-US" smtClean="0"/>
              <a:pPr>
                <a:defRPr/>
              </a:pPr>
              <a:t>23</a:t>
            </a:fld>
            <a:endParaRPr lang="en-US"/>
          </a:p>
        </p:txBody>
      </p:sp>
      <p:pic>
        <p:nvPicPr>
          <p:cNvPr id="7" name="Picture 2" descr="C:\Users\Mid-Day-Meal\Desktop\POWER POINT AWP 14-15\mdmbanner.gif"/>
          <p:cNvPicPr>
            <a:picLocks noChangeAspect="1" noChangeArrowheads="1" noCrop="1"/>
          </p:cNvPicPr>
          <p:nvPr/>
        </p:nvPicPr>
        <p:blipFill>
          <a:blip r:embed="rId2" cstate="print"/>
          <a:srcRect/>
          <a:stretch>
            <a:fillRect/>
          </a:stretch>
        </p:blipFill>
        <p:spPr bwMode="auto">
          <a:xfrm>
            <a:off x="0" y="-1"/>
            <a:ext cx="9144000" cy="914401"/>
          </a:xfrm>
          <a:prstGeom prst="rect">
            <a:avLst/>
          </a:prstGeom>
          <a:noFill/>
        </p:spPr>
      </p:pic>
      <p:graphicFrame>
        <p:nvGraphicFramePr>
          <p:cNvPr id="5" name="Chart 4"/>
          <p:cNvGraphicFramePr/>
          <p:nvPr>
            <p:extLst>
              <p:ext uri="{D42A27DB-BD31-4B8C-83A1-F6EECF244321}">
                <p14:modId xmlns:p14="http://schemas.microsoft.com/office/powerpoint/2010/main" val="794829616"/>
              </p:ext>
            </p:extLst>
          </p:nvPr>
        </p:nvGraphicFramePr>
        <p:xfrm>
          <a:off x="228600" y="1124756"/>
          <a:ext cx="86868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28600" y="1295400"/>
            <a:ext cx="3733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FFFF00"/>
                </a:solidFill>
              </a:rPr>
              <a:t>CSS: Rs.85.23 crore</a:t>
            </a:r>
          </a:p>
          <a:p>
            <a:r>
              <a:rPr lang="en-US" sz="2000" b="1" dirty="0" smtClean="0">
                <a:solidFill>
                  <a:srgbClr val="FFFF00"/>
                </a:solidFill>
              </a:rPr>
              <a:t>State Share: Rs.11.46 crore</a:t>
            </a:r>
          </a:p>
          <a:p>
            <a:r>
              <a:rPr lang="en-US" sz="2000" b="1" dirty="0" smtClean="0">
                <a:solidFill>
                  <a:srgbClr val="FFFF00"/>
                </a:solidFill>
              </a:rPr>
              <a:t>Total budget: Rs.73.78 crore</a:t>
            </a:r>
            <a:endParaRPr lang="en-US" sz="2000" b="1" dirty="0">
              <a:solidFill>
                <a:srgbClr val="FFFF00"/>
              </a:solidFill>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3BBC420-2D62-45AD-A4BD-BF1512E37316}" type="slidenum">
              <a:rPr lang="en-US" smtClean="0"/>
              <a:pPr>
                <a:defRPr/>
              </a:pPr>
              <a:t>24</a:t>
            </a:fld>
            <a:endParaRPr lang="en-US"/>
          </a:p>
        </p:txBody>
      </p:sp>
      <p:sp>
        <p:nvSpPr>
          <p:cNvPr id="8" name="TextBox 7"/>
          <p:cNvSpPr txBox="1"/>
          <p:nvPr/>
        </p:nvSpPr>
        <p:spPr>
          <a:xfrm>
            <a:off x="254758" y="1066800"/>
            <a:ext cx="8458200" cy="553998"/>
          </a:xfrm>
          <a:prstGeom prst="rect">
            <a:avLst/>
          </a:prstGeom>
          <a:noFill/>
        </p:spPr>
        <p:txBody>
          <a:bodyPr wrap="square" rtlCol="0">
            <a:spAutoFit/>
          </a:bodyPr>
          <a:lstStyle/>
          <a:p>
            <a:pPr algn="ctr"/>
            <a:r>
              <a:rPr lang="en-US" sz="3000" b="1" dirty="0" smtClean="0">
                <a:solidFill>
                  <a:srgbClr val="0000FF"/>
                </a:solidFill>
                <a:latin typeface="Times New Roman" pitchFamily="18" charset="0"/>
                <a:cs typeface="Times New Roman" pitchFamily="18" charset="0"/>
              </a:rPr>
              <a:t>Proposal for food grains for the Year 2020-21</a:t>
            </a:r>
            <a:endParaRPr lang="en-US" sz="3000" b="1" dirty="0">
              <a:solidFill>
                <a:srgbClr val="0000FF"/>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68857579"/>
              </p:ext>
            </p:extLst>
          </p:nvPr>
        </p:nvGraphicFramePr>
        <p:xfrm>
          <a:off x="609600" y="2057400"/>
          <a:ext cx="7772400" cy="3184188"/>
        </p:xfrm>
        <a:graphic>
          <a:graphicData uri="http://schemas.openxmlformats.org/drawingml/2006/table">
            <a:tbl>
              <a:tblPr firstRow="1" bandRow="1">
                <a:tableStyleId>{5C22544A-7EE6-4342-B048-85BDC9FD1C3A}</a:tableStyleId>
              </a:tblPr>
              <a:tblGrid>
                <a:gridCol w="1748790"/>
                <a:gridCol w="1716405"/>
                <a:gridCol w="1716405"/>
                <a:gridCol w="2590800"/>
              </a:tblGrid>
              <a:tr h="1011891">
                <a:tc>
                  <a:txBody>
                    <a:bodyPr/>
                    <a:lstStyle/>
                    <a:p>
                      <a:pPr algn="ctr"/>
                      <a:r>
                        <a:rPr lang="en-US" sz="2400" dirty="0" smtClean="0"/>
                        <a:t>Stage</a:t>
                      </a:r>
                      <a:endParaRPr lang="en-IN" sz="2400" dirty="0"/>
                    </a:p>
                  </a:txBody>
                  <a:tcPr anchor="ctr"/>
                </a:tc>
                <a:tc>
                  <a:txBody>
                    <a:bodyPr/>
                    <a:lstStyle/>
                    <a:p>
                      <a:pPr algn="ctr"/>
                      <a:r>
                        <a:rPr lang="en-US" sz="2400" dirty="0" smtClean="0"/>
                        <a:t>Enrolment</a:t>
                      </a:r>
                      <a:endParaRPr lang="en-IN" sz="2400" dirty="0"/>
                    </a:p>
                  </a:txBody>
                  <a:tcPr anchor="ctr"/>
                </a:tc>
                <a:tc>
                  <a:txBody>
                    <a:bodyPr/>
                    <a:lstStyle/>
                    <a:p>
                      <a:pPr algn="ctr"/>
                      <a:r>
                        <a:rPr lang="en-US" sz="2400" dirty="0" smtClean="0"/>
                        <a:t>Proposed enrolment</a:t>
                      </a:r>
                      <a:endParaRPr lang="en-IN" sz="2400" dirty="0"/>
                    </a:p>
                  </a:txBody>
                  <a:tcPr anchor="ctr"/>
                </a:tc>
                <a:tc>
                  <a:txBody>
                    <a:bodyPr/>
                    <a:lstStyle/>
                    <a:p>
                      <a:pPr algn="ctr"/>
                      <a:r>
                        <a:rPr lang="en-US" sz="2400" dirty="0" smtClean="0"/>
                        <a:t>Requirement </a:t>
                      </a:r>
                      <a:r>
                        <a:rPr lang="en-US" sz="2400" baseline="0" dirty="0" smtClean="0"/>
                        <a:t>of food grains </a:t>
                      </a:r>
                    </a:p>
                    <a:p>
                      <a:pPr algn="ctr"/>
                      <a:r>
                        <a:rPr lang="en-US" sz="2400" baseline="0" dirty="0" smtClean="0"/>
                        <a:t>(In MTs)</a:t>
                      </a:r>
                      <a:endParaRPr lang="en-IN" sz="2400" dirty="0"/>
                    </a:p>
                  </a:txBody>
                  <a:tcPr anchor="ctr"/>
                </a:tc>
              </a:tr>
              <a:tr h="586254">
                <a:tc>
                  <a:txBody>
                    <a:bodyPr/>
                    <a:lstStyle/>
                    <a:p>
                      <a:pPr algn="ctr"/>
                      <a:r>
                        <a:rPr lang="en-US" sz="2400" dirty="0" smtClean="0"/>
                        <a:t>Primary</a:t>
                      </a:r>
                      <a:endParaRPr lang="en-IN" sz="2400" dirty="0"/>
                    </a:p>
                  </a:txBody>
                  <a:tcPr anchor="ctr"/>
                </a:tc>
                <a:tc>
                  <a:txBody>
                    <a:bodyPr/>
                    <a:lstStyle/>
                    <a:p>
                      <a:pPr algn="ctr"/>
                      <a:r>
                        <a:rPr lang="en-US" sz="2400" dirty="0" smtClean="0"/>
                        <a:t>2,66,326</a:t>
                      </a:r>
                      <a:endParaRPr lang="en-IN" sz="2400" dirty="0"/>
                    </a:p>
                  </a:txBody>
                  <a:tcPr anchor="ctr"/>
                </a:tc>
                <a:tc>
                  <a:txBody>
                    <a:bodyPr/>
                    <a:lstStyle/>
                    <a:p>
                      <a:pPr algn="ctr"/>
                      <a:r>
                        <a:rPr lang="en-US" sz="2400" dirty="0" smtClean="0"/>
                        <a:t>2,10,035</a:t>
                      </a:r>
                      <a:endParaRPr lang="en-IN" sz="2400" dirty="0"/>
                    </a:p>
                  </a:txBody>
                  <a:tcPr anchor="ctr"/>
                </a:tc>
                <a:tc>
                  <a:txBody>
                    <a:bodyPr/>
                    <a:lstStyle/>
                    <a:p>
                      <a:pPr algn="ctr"/>
                      <a:r>
                        <a:rPr lang="en-US" sz="2400" dirty="0" smtClean="0"/>
                        <a:t>4830.81</a:t>
                      </a:r>
                      <a:endParaRPr lang="en-IN" sz="2400" dirty="0"/>
                    </a:p>
                  </a:txBody>
                  <a:tcPr anchor="ctr"/>
                </a:tc>
              </a:tr>
              <a:tr h="586254">
                <a:tc>
                  <a:txBody>
                    <a:bodyPr/>
                    <a:lstStyle/>
                    <a:p>
                      <a:pPr algn="ctr"/>
                      <a:r>
                        <a:rPr lang="en-US" sz="2400" dirty="0" smtClean="0"/>
                        <a:t>Upper Primary</a:t>
                      </a:r>
                      <a:endParaRPr lang="en-IN" sz="2400" dirty="0"/>
                    </a:p>
                  </a:txBody>
                  <a:tcPr anchor="ctr"/>
                </a:tc>
                <a:tc>
                  <a:txBody>
                    <a:bodyPr/>
                    <a:lstStyle/>
                    <a:p>
                      <a:pPr algn="ctr"/>
                      <a:r>
                        <a:rPr lang="en-US" sz="2400" dirty="0" smtClean="0"/>
                        <a:t>1,65,953</a:t>
                      </a:r>
                      <a:endParaRPr lang="en-IN" sz="2400" dirty="0"/>
                    </a:p>
                  </a:txBody>
                  <a:tcPr anchor="ctr"/>
                </a:tc>
                <a:tc>
                  <a:txBody>
                    <a:bodyPr/>
                    <a:lstStyle/>
                    <a:p>
                      <a:pPr algn="ctr"/>
                      <a:r>
                        <a:rPr lang="en-US" sz="2400" dirty="0" smtClean="0"/>
                        <a:t>1,25,493</a:t>
                      </a:r>
                      <a:endParaRPr lang="en-IN" sz="2400" dirty="0"/>
                    </a:p>
                  </a:txBody>
                  <a:tcPr anchor="ctr"/>
                </a:tc>
                <a:tc>
                  <a:txBody>
                    <a:bodyPr/>
                    <a:lstStyle/>
                    <a:p>
                      <a:pPr algn="ctr"/>
                      <a:r>
                        <a:rPr lang="en-US" sz="2400" dirty="0" smtClean="0"/>
                        <a:t>4329.51</a:t>
                      </a:r>
                      <a:endParaRPr lang="en-IN" sz="2400" dirty="0"/>
                    </a:p>
                  </a:txBody>
                  <a:tcPr anchor="ctr"/>
                </a:tc>
              </a:tr>
              <a:tr h="586254">
                <a:tc>
                  <a:txBody>
                    <a:bodyPr/>
                    <a:lstStyle/>
                    <a:p>
                      <a:pPr algn="ctr"/>
                      <a:r>
                        <a:rPr lang="en-US" sz="2400" dirty="0" smtClean="0"/>
                        <a:t>Total</a:t>
                      </a:r>
                      <a:endParaRPr lang="en-IN" sz="2400" dirty="0"/>
                    </a:p>
                  </a:txBody>
                  <a:tcPr anchor="ctr"/>
                </a:tc>
                <a:tc>
                  <a:txBody>
                    <a:bodyPr/>
                    <a:lstStyle/>
                    <a:p>
                      <a:pPr algn="ctr"/>
                      <a:r>
                        <a:rPr lang="en-US" sz="2400" dirty="0" smtClean="0"/>
                        <a:t>4,32,279</a:t>
                      </a:r>
                      <a:endParaRPr lang="en-IN" sz="2400" dirty="0"/>
                    </a:p>
                  </a:txBody>
                  <a:tcPr anchor="ctr"/>
                </a:tc>
                <a:tc>
                  <a:txBody>
                    <a:bodyPr/>
                    <a:lstStyle/>
                    <a:p>
                      <a:pPr algn="ctr"/>
                      <a:r>
                        <a:rPr lang="en-US" sz="2400" dirty="0" smtClean="0"/>
                        <a:t>3,35,528</a:t>
                      </a:r>
                      <a:endParaRPr lang="en-IN" sz="2400" dirty="0"/>
                    </a:p>
                  </a:txBody>
                  <a:tcPr anchor="ctr"/>
                </a:tc>
                <a:tc>
                  <a:txBody>
                    <a:bodyPr/>
                    <a:lstStyle/>
                    <a:p>
                      <a:pPr algn="ctr"/>
                      <a:r>
                        <a:rPr lang="en-US" sz="2400" dirty="0" smtClean="0"/>
                        <a:t>9160.31</a:t>
                      </a:r>
                      <a:endParaRPr lang="en-IN" sz="2400" dirty="0"/>
                    </a:p>
                  </a:txBody>
                  <a:tcPr anchor="ctr"/>
                </a:tc>
              </a:tr>
            </a:tbl>
          </a:graphicData>
        </a:graphic>
      </p:graphicFrame>
    </p:spTree>
    <p:extLst>
      <p:ext uri="{BB962C8B-B14F-4D97-AF65-F5344CB8AC3E}">
        <p14:creationId xmlns:p14="http://schemas.microsoft.com/office/powerpoint/2010/main" val="2067056671"/>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3BBC420-2D62-45AD-A4BD-BF1512E37316}" type="slidenum">
              <a:rPr lang="en-US" smtClean="0"/>
              <a:pPr>
                <a:defRPr/>
              </a:pPr>
              <a:t>25</a:t>
            </a:fld>
            <a:endParaRPr lang="en-US"/>
          </a:p>
        </p:txBody>
      </p:sp>
      <p:sp>
        <p:nvSpPr>
          <p:cNvPr id="8" name="TextBox 7"/>
          <p:cNvSpPr txBox="1"/>
          <p:nvPr/>
        </p:nvSpPr>
        <p:spPr>
          <a:xfrm>
            <a:off x="381000" y="228600"/>
            <a:ext cx="8458200" cy="1015663"/>
          </a:xfrm>
          <a:prstGeom prst="rect">
            <a:avLst/>
          </a:prstGeom>
          <a:noFill/>
        </p:spPr>
        <p:txBody>
          <a:bodyPr wrap="square" rtlCol="0">
            <a:spAutoFit/>
          </a:bodyPr>
          <a:lstStyle/>
          <a:p>
            <a:pPr algn="ctr"/>
            <a:r>
              <a:rPr lang="en-US" sz="3000" b="1" dirty="0" smtClean="0">
                <a:solidFill>
                  <a:srgbClr val="0000FF"/>
                </a:solidFill>
                <a:latin typeface="Times New Roman" pitchFamily="18" charset="0"/>
                <a:cs typeface="Times New Roman" pitchFamily="18" charset="0"/>
              </a:rPr>
              <a:t>Proposal for additional fund &amp; food grains during Summer Vacation for the Year 2020-21</a:t>
            </a:r>
            <a:endParaRPr lang="en-US" sz="3000" b="1" dirty="0">
              <a:solidFill>
                <a:srgbClr val="0000FF"/>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60513933"/>
              </p:ext>
            </p:extLst>
          </p:nvPr>
        </p:nvGraphicFramePr>
        <p:xfrm>
          <a:off x="170331" y="1828800"/>
          <a:ext cx="8689341" cy="2479040"/>
        </p:xfrm>
        <a:graphic>
          <a:graphicData uri="http://schemas.openxmlformats.org/drawingml/2006/table">
            <a:tbl>
              <a:tblPr firstRow="1" bandRow="1">
                <a:tableStyleId>{5C22544A-7EE6-4342-B048-85BDC9FD1C3A}</a:tableStyleId>
              </a:tblPr>
              <a:tblGrid>
                <a:gridCol w="1153998"/>
                <a:gridCol w="1284402"/>
                <a:gridCol w="1143000"/>
                <a:gridCol w="876300"/>
                <a:gridCol w="955040"/>
                <a:gridCol w="1503529"/>
                <a:gridCol w="1773072"/>
              </a:tblGrid>
              <a:tr h="736600">
                <a:tc rowSpan="2">
                  <a:txBody>
                    <a:bodyPr/>
                    <a:lstStyle/>
                    <a:p>
                      <a:r>
                        <a:rPr lang="en-US" dirty="0" smtClean="0"/>
                        <a:t>Stage</a:t>
                      </a:r>
                      <a:endParaRPr lang="en-IN" dirty="0"/>
                    </a:p>
                  </a:txBody>
                  <a:tcPr anchor="ctr"/>
                </a:tc>
                <a:tc rowSpan="2">
                  <a:txBody>
                    <a:bodyPr/>
                    <a:lstStyle/>
                    <a:p>
                      <a:r>
                        <a:rPr lang="en-US" dirty="0" smtClean="0"/>
                        <a:t>Enrolment</a:t>
                      </a:r>
                      <a:endParaRPr lang="en-IN" dirty="0"/>
                    </a:p>
                  </a:txBody>
                  <a:tcPr anchor="ctr"/>
                </a:tc>
                <a:tc rowSpan="2">
                  <a:txBody>
                    <a:bodyPr/>
                    <a:lstStyle/>
                    <a:p>
                      <a:r>
                        <a:rPr lang="en-US" dirty="0" smtClean="0"/>
                        <a:t>Number of days</a:t>
                      </a:r>
                      <a:endParaRPr lang="en-IN" dirty="0"/>
                    </a:p>
                  </a:txBody>
                  <a:tcPr anchor="ctr"/>
                </a:tc>
                <a:tc gridSpan="2">
                  <a:txBody>
                    <a:bodyPr/>
                    <a:lstStyle/>
                    <a:p>
                      <a:pPr algn="ctr"/>
                      <a:r>
                        <a:rPr lang="en-US" dirty="0" smtClean="0"/>
                        <a:t>Cooking Costs</a:t>
                      </a:r>
                      <a:endParaRPr lang="en-IN" dirty="0"/>
                    </a:p>
                  </a:txBody>
                  <a:tcPr anchor="ctr"/>
                </a:tc>
                <a:tc hMerge="1">
                  <a:txBody>
                    <a:bodyPr/>
                    <a:lstStyle/>
                    <a:p>
                      <a:endParaRPr lang="en-IN"/>
                    </a:p>
                  </a:txBody>
                  <a:tcPr/>
                </a:tc>
                <a:tc rowSpan="2">
                  <a:txBody>
                    <a:bodyPr/>
                    <a:lstStyle/>
                    <a:p>
                      <a:pPr algn="ctr"/>
                      <a:r>
                        <a:rPr lang="en-US" dirty="0" smtClean="0"/>
                        <a:t>TC/DC</a:t>
                      </a:r>
                      <a:endParaRPr lang="en-IN" dirty="0"/>
                    </a:p>
                  </a:txBody>
                  <a:tcPr anchor="ctr"/>
                </a:tc>
                <a:tc rowSpan="2">
                  <a:txBody>
                    <a:bodyPr/>
                    <a:lstStyle/>
                    <a:p>
                      <a:pPr algn="ctr"/>
                      <a:r>
                        <a:rPr lang="en-US" dirty="0" smtClean="0"/>
                        <a:t>Total</a:t>
                      </a:r>
                      <a:endParaRPr lang="en-IN" dirty="0"/>
                    </a:p>
                  </a:txBody>
                  <a:tcPr anchor="ctr"/>
                </a:tc>
              </a:tr>
              <a:tr h="185420">
                <a:tc vMerge="1">
                  <a:txBody>
                    <a:bodyPr/>
                    <a:lstStyle/>
                    <a:p>
                      <a:endParaRPr lang="en-IN" dirty="0"/>
                    </a:p>
                  </a:txBody>
                  <a:tcPr/>
                </a:tc>
                <a:tc vMerge="1">
                  <a:txBody>
                    <a:bodyPr/>
                    <a:lstStyle/>
                    <a:p>
                      <a:endParaRPr lang="en-IN" dirty="0"/>
                    </a:p>
                  </a:txBody>
                  <a:tcPr/>
                </a:tc>
                <a:tc vMerge="1">
                  <a:txBody>
                    <a:bodyPr/>
                    <a:lstStyle/>
                    <a:p>
                      <a:endParaRPr lang="en-IN" dirty="0"/>
                    </a:p>
                  </a:txBody>
                  <a:tcPr/>
                </a:tc>
                <a:tc>
                  <a:txBody>
                    <a:bodyPr/>
                    <a:lstStyle/>
                    <a:p>
                      <a:pPr algn="ctr"/>
                      <a:r>
                        <a:rPr lang="en-US" dirty="0" smtClean="0"/>
                        <a:t>CSS</a:t>
                      </a:r>
                      <a:endParaRPr lang="en-IN" dirty="0"/>
                    </a:p>
                  </a:txBody>
                  <a:tcPr anchor="ctr"/>
                </a:tc>
                <a:tc>
                  <a:txBody>
                    <a:bodyPr/>
                    <a:lstStyle/>
                    <a:p>
                      <a:pPr algn="ctr"/>
                      <a:r>
                        <a:rPr lang="en-US" dirty="0" smtClean="0"/>
                        <a:t>State</a:t>
                      </a:r>
                      <a:endParaRPr lang="en-IN" dirty="0"/>
                    </a:p>
                  </a:txBody>
                  <a:tcPr anchor="ctr"/>
                </a:tc>
                <a:tc vMerge="1">
                  <a:txBody>
                    <a:bodyPr/>
                    <a:lstStyle/>
                    <a:p>
                      <a:endParaRPr lang="en-IN" dirty="0"/>
                    </a:p>
                  </a:txBody>
                  <a:tcPr/>
                </a:tc>
                <a:tc vMerge="1">
                  <a:txBody>
                    <a:bodyPr/>
                    <a:lstStyle/>
                    <a:p>
                      <a:endParaRPr lang="en-IN" dirty="0"/>
                    </a:p>
                  </a:txBody>
                  <a:tcPr/>
                </a:tc>
              </a:tr>
              <a:tr h="185420">
                <a:tc>
                  <a:txBody>
                    <a:bodyPr/>
                    <a:lstStyle/>
                    <a:p>
                      <a:r>
                        <a:rPr lang="en-US" dirty="0" smtClean="0"/>
                        <a:t>Primary</a:t>
                      </a:r>
                      <a:endParaRPr lang="en-IN" dirty="0"/>
                    </a:p>
                  </a:txBody>
                  <a:tcPr/>
                </a:tc>
                <a:tc>
                  <a:txBody>
                    <a:bodyPr/>
                    <a:lstStyle/>
                    <a:p>
                      <a:pPr algn="ctr"/>
                      <a:r>
                        <a:rPr lang="en-US" dirty="0" smtClean="0"/>
                        <a:t>266326</a:t>
                      </a:r>
                      <a:endParaRPr lang="en-IN" dirty="0"/>
                    </a:p>
                  </a:txBody>
                  <a:tcPr anchor="ctr"/>
                </a:tc>
                <a:tc>
                  <a:txBody>
                    <a:bodyPr/>
                    <a:lstStyle/>
                    <a:p>
                      <a:pPr algn="ctr"/>
                      <a:r>
                        <a:rPr lang="en-US" dirty="0" smtClean="0"/>
                        <a:t>22</a:t>
                      </a:r>
                      <a:endParaRPr lang="en-IN" dirty="0"/>
                    </a:p>
                  </a:txBody>
                  <a:tcPr anchor="ctr"/>
                </a:tc>
                <a:tc>
                  <a:txBody>
                    <a:bodyPr/>
                    <a:lstStyle/>
                    <a:p>
                      <a:pPr algn="ctr"/>
                      <a:r>
                        <a:rPr lang="en-US" dirty="0" smtClean="0"/>
                        <a:t>261.90</a:t>
                      </a:r>
                      <a:endParaRPr lang="en-IN" dirty="0"/>
                    </a:p>
                  </a:txBody>
                  <a:tcPr anchor="ctr"/>
                </a:tc>
                <a:tc>
                  <a:txBody>
                    <a:bodyPr/>
                    <a:lstStyle/>
                    <a:p>
                      <a:pPr algn="ctr"/>
                      <a:r>
                        <a:rPr lang="en-US" dirty="0" smtClean="0"/>
                        <a:t>29.30</a:t>
                      </a:r>
                      <a:endParaRPr lang="en-IN" dirty="0"/>
                    </a:p>
                  </a:txBody>
                  <a:tcPr anchor="ctr"/>
                </a:tc>
                <a:tc>
                  <a:txBody>
                    <a:bodyPr/>
                    <a:lstStyle/>
                    <a:p>
                      <a:pPr algn="ctr"/>
                      <a:r>
                        <a:rPr lang="en-US" dirty="0" smtClean="0"/>
                        <a:t>16.93</a:t>
                      </a:r>
                      <a:endParaRPr lang="en-IN" dirty="0"/>
                    </a:p>
                  </a:txBody>
                  <a:tcPr anchor="ctr"/>
                </a:tc>
                <a:tc>
                  <a:txBody>
                    <a:bodyPr/>
                    <a:lstStyle/>
                    <a:p>
                      <a:pPr algn="ctr" fontAlgn="ctr"/>
                      <a:r>
                        <a:rPr lang="en-IN" sz="1800" b="1" kern="1200" dirty="0" smtClean="0">
                          <a:solidFill>
                            <a:schemeClr val="dk1"/>
                          </a:solidFill>
                          <a:latin typeface="+mn-lt"/>
                          <a:ea typeface="+mn-ea"/>
                          <a:cs typeface="+mn-cs"/>
                        </a:rPr>
                        <a:t>308.13</a:t>
                      </a:r>
                      <a:endParaRPr lang="en-IN" sz="1800" b="1" kern="1200" dirty="0">
                        <a:solidFill>
                          <a:schemeClr val="dk1"/>
                        </a:solidFill>
                        <a:latin typeface="+mn-lt"/>
                        <a:ea typeface="+mn-ea"/>
                        <a:cs typeface="+mn-cs"/>
                      </a:endParaRPr>
                    </a:p>
                  </a:txBody>
                  <a:tcPr marL="9525" marR="9525" marT="9525" marB="0" anchor="ctr"/>
                </a:tc>
              </a:tr>
              <a:tr h="370840">
                <a:tc>
                  <a:txBody>
                    <a:bodyPr/>
                    <a:lstStyle/>
                    <a:p>
                      <a:r>
                        <a:rPr lang="en-US" dirty="0" err="1" smtClean="0"/>
                        <a:t>Upp</a:t>
                      </a:r>
                      <a:r>
                        <a:rPr lang="en-US" dirty="0" smtClean="0"/>
                        <a:t>. Primary</a:t>
                      </a:r>
                      <a:endParaRPr lang="en-IN" dirty="0"/>
                    </a:p>
                  </a:txBody>
                  <a:tcPr/>
                </a:tc>
                <a:tc>
                  <a:txBody>
                    <a:bodyPr/>
                    <a:lstStyle/>
                    <a:p>
                      <a:pPr algn="ctr"/>
                      <a:r>
                        <a:rPr lang="en-US" dirty="0" smtClean="0"/>
                        <a:t>165953</a:t>
                      </a:r>
                      <a:endParaRPr lang="en-IN" dirty="0"/>
                    </a:p>
                  </a:txBody>
                  <a:tcPr anchor="ctr"/>
                </a:tc>
                <a:tc>
                  <a:txBody>
                    <a:bodyPr/>
                    <a:lstStyle/>
                    <a:p>
                      <a:pPr algn="ctr"/>
                      <a:r>
                        <a:rPr lang="en-US" dirty="0" smtClean="0"/>
                        <a:t>22</a:t>
                      </a:r>
                      <a:endParaRPr lang="en-IN" dirty="0"/>
                    </a:p>
                  </a:txBody>
                  <a:tcPr anchor="ctr"/>
                </a:tc>
                <a:tc>
                  <a:txBody>
                    <a:bodyPr/>
                    <a:lstStyle/>
                    <a:p>
                      <a:pPr algn="ctr"/>
                      <a:r>
                        <a:rPr lang="en-US" dirty="0" smtClean="0"/>
                        <a:t>244.61</a:t>
                      </a:r>
                      <a:endParaRPr lang="en-IN" dirty="0"/>
                    </a:p>
                  </a:txBody>
                  <a:tcPr anchor="ctr"/>
                </a:tc>
                <a:tc>
                  <a:txBody>
                    <a:bodyPr/>
                    <a:lstStyle/>
                    <a:p>
                      <a:pPr algn="ctr"/>
                      <a:r>
                        <a:rPr lang="en-US" dirty="0" smtClean="0"/>
                        <a:t>27.38</a:t>
                      </a:r>
                      <a:endParaRPr lang="en-IN" dirty="0"/>
                    </a:p>
                  </a:txBody>
                  <a:tcPr anchor="ctr"/>
                </a:tc>
                <a:tc>
                  <a:txBody>
                    <a:bodyPr/>
                    <a:lstStyle/>
                    <a:p>
                      <a:pPr algn="ctr"/>
                      <a:r>
                        <a:rPr lang="en-US" dirty="0" smtClean="0"/>
                        <a:t>15.83</a:t>
                      </a:r>
                      <a:endParaRPr lang="en-IN" dirty="0"/>
                    </a:p>
                  </a:txBody>
                  <a:tcPr anchor="ctr"/>
                </a:tc>
                <a:tc>
                  <a:txBody>
                    <a:bodyPr/>
                    <a:lstStyle/>
                    <a:p>
                      <a:pPr algn="ctr" fontAlgn="ctr"/>
                      <a:r>
                        <a:rPr lang="en-US" sz="1800" b="1" kern="1200" dirty="0" smtClean="0">
                          <a:solidFill>
                            <a:schemeClr val="dk1"/>
                          </a:solidFill>
                          <a:latin typeface="+mn-lt"/>
                          <a:ea typeface="+mn-ea"/>
                          <a:cs typeface="+mn-cs"/>
                        </a:rPr>
                        <a:t>287.82</a:t>
                      </a:r>
                      <a:endParaRPr lang="en-IN" sz="1800" b="1" kern="1200" dirty="0">
                        <a:solidFill>
                          <a:schemeClr val="dk1"/>
                        </a:solidFill>
                        <a:latin typeface="+mn-lt"/>
                        <a:ea typeface="+mn-ea"/>
                        <a:cs typeface="+mn-cs"/>
                      </a:endParaRPr>
                    </a:p>
                  </a:txBody>
                  <a:tcPr marL="9525" marR="9525" marT="9525" marB="0" anchor="ctr"/>
                </a:tc>
              </a:tr>
              <a:tr h="370840">
                <a:tc>
                  <a:txBody>
                    <a:bodyPr/>
                    <a:lstStyle/>
                    <a:p>
                      <a:r>
                        <a:rPr lang="en-US" dirty="0" smtClean="0"/>
                        <a:t>Total</a:t>
                      </a:r>
                      <a:endParaRPr lang="en-IN" dirty="0"/>
                    </a:p>
                  </a:txBody>
                  <a:tcPr/>
                </a:tc>
                <a:tc>
                  <a:txBody>
                    <a:bodyPr/>
                    <a:lstStyle/>
                    <a:p>
                      <a:pPr algn="ctr" fontAlgn="b"/>
                      <a:r>
                        <a:rPr lang="en-IN" sz="1800" b="1" kern="1200" dirty="0">
                          <a:solidFill>
                            <a:schemeClr val="dk1"/>
                          </a:solidFill>
                          <a:latin typeface="+mn-lt"/>
                          <a:ea typeface="+mn-ea"/>
                          <a:cs typeface="+mn-cs"/>
                        </a:rPr>
                        <a:t>432279</a:t>
                      </a:r>
                    </a:p>
                  </a:txBody>
                  <a:tcPr marL="9525" marR="9525" marT="9525" marB="0" anchor="ctr"/>
                </a:tc>
                <a:tc>
                  <a:txBody>
                    <a:bodyPr/>
                    <a:lstStyle/>
                    <a:p>
                      <a:pPr algn="ctr" fontAlgn="b"/>
                      <a:r>
                        <a:rPr lang="en-IN" sz="1800" b="1" kern="1200" dirty="0">
                          <a:solidFill>
                            <a:schemeClr val="dk1"/>
                          </a:solidFill>
                          <a:latin typeface="+mn-lt"/>
                          <a:ea typeface="+mn-ea"/>
                          <a:cs typeface="+mn-cs"/>
                        </a:rPr>
                        <a:t>22</a:t>
                      </a:r>
                    </a:p>
                  </a:txBody>
                  <a:tcPr marL="9525" marR="9525" marT="9525" marB="0" anchor="ctr"/>
                </a:tc>
                <a:tc>
                  <a:txBody>
                    <a:bodyPr/>
                    <a:lstStyle/>
                    <a:p>
                      <a:pPr algn="ctr" fontAlgn="b"/>
                      <a:r>
                        <a:rPr lang="en-IN" sz="1800" b="1" kern="1200" dirty="0">
                          <a:solidFill>
                            <a:schemeClr val="dk1"/>
                          </a:solidFill>
                          <a:latin typeface="+mn-lt"/>
                          <a:ea typeface="+mn-ea"/>
                          <a:cs typeface="+mn-cs"/>
                        </a:rPr>
                        <a:t>506.51</a:t>
                      </a:r>
                    </a:p>
                  </a:txBody>
                  <a:tcPr marL="9525" marR="9525" marT="9525" marB="0" anchor="ctr"/>
                </a:tc>
                <a:tc>
                  <a:txBody>
                    <a:bodyPr/>
                    <a:lstStyle/>
                    <a:p>
                      <a:pPr algn="ctr" fontAlgn="b"/>
                      <a:r>
                        <a:rPr lang="en-IN" sz="1800" b="1" kern="1200" dirty="0">
                          <a:solidFill>
                            <a:schemeClr val="dk1"/>
                          </a:solidFill>
                          <a:latin typeface="+mn-lt"/>
                          <a:ea typeface="+mn-ea"/>
                          <a:cs typeface="+mn-cs"/>
                        </a:rPr>
                        <a:t>56.68</a:t>
                      </a:r>
                    </a:p>
                  </a:txBody>
                  <a:tcPr marL="9525" marR="9525" marT="9525" marB="0" anchor="ctr"/>
                </a:tc>
                <a:tc>
                  <a:txBody>
                    <a:bodyPr/>
                    <a:lstStyle/>
                    <a:p>
                      <a:pPr algn="ctr" fontAlgn="b"/>
                      <a:r>
                        <a:rPr lang="en-IN" sz="1800" b="1" kern="1200" dirty="0">
                          <a:solidFill>
                            <a:schemeClr val="dk1"/>
                          </a:solidFill>
                          <a:latin typeface="+mn-lt"/>
                          <a:ea typeface="+mn-ea"/>
                          <a:cs typeface="+mn-cs"/>
                        </a:rPr>
                        <a:t>32.76</a:t>
                      </a:r>
                    </a:p>
                  </a:txBody>
                  <a:tcPr marL="9525" marR="9525" marT="9525" marB="0" anchor="ctr"/>
                </a:tc>
                <a:tc>
                  <a:txBody>
                    <a:bodyPr/>
                    <a:lstStyle/>
                    <a:p>
                      <a:pPr algn="ctr" fontAlgn="b"/>
                      <a:r>
                        <a:rPr lang="en-US" sz="1800" b="1" kern="1200" dirty="0" smtClean="0">
                          <a:solidFill>
                            <a:schemeClr val="dk1"/>
                          </a:solidFill>
                          <a:latin typeface="+mn-lt"/>
                          <a:ea typeface="+mn-ea"/>
                          <a:cs typeface="+mn-cs"/>
                        </a:rPr>
                        <a:t>595.96</a:t>
                      </a:r>
                      <a:endParaRPr lang="en-IN" sz="1800" b="1" kern="1200" dirty="0">
                        <a:solidFill>
                          <a:schemeClr val="dk1"/>
                        </a:solidFill>
                        <a:latin typeface="+mn-lt"/>
                        <a:ea typeface="+mn-ea"/>
                        <a:cs typeface="+mn-cs"/>
                      </a:endParaRPr>
                    </a:p>
                  </a:txBody>
                  <a:tcPr marL="9525" marR="9525" marT="9525" marB="0" anchor="ctr"/>
                </a:tc>
              </a:tr>
            </a:tbl>
          </a:graphicData>
        </a:graphic>
      </p:graphicFrame>
      <p:sp>
        <p:nvSpPr>
          <p:cNvPr id="6" name="Rectangle 5"/>
          <p:cNvSpPr/>
          <p:nvPr/>
        </p:nvSpPr>
        <p:spPr>
          <a:xfrm>
            <a:off x="228600" y="1295400"/>
            <a:ext cx="518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t>Requirement of fund (in lakhs):</a:t>
            </a:r>
            <a:endParaRPr lang="en-IN" sz="2800" b="1" dirty="0"/>
          </a:p>
        </p:txBody>
      </p:sp>
      <p:sp>
        <p:nvSpPr>
          <p:cNvPr id="9" name="Rectangle 8"/>
          <p:cNvSpPr/>
          <p:nvPr/>
        </p:nvSpPr>
        <p:spPr>
          <a:xfrm>
            <a:off x="228600" y="4495800"/>
            <a:ext cx="6858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t>Requirement of Food grains (in MTs):</a:t>
            </a:r>
            <a:endParaRPr lang="en-IN" sz="2800" b="1" dirty="0"/>
          </a:p>
        </p:txBody>
      </p:sp>
      <p:graphicFrame>
        <p:nvGraphicFramePr>
          <p:cNvPr id="7" name="Table 6"/>
          <p:cNvGraphicFramePr>
            <a:graphicFrameLocks noGrp="1"/>
          </p:cNvGraphicFramePr>
          <p:nvPr>
            <p:extLst>
              <p:ext uri="{D42A27DB-BD31-4B8C-83A1-F6EECF244321}">
                <p14:modId xmlns:p14="http://schemas.microsoft.com/office/powerpoint/2010/main" val="1498639940"/>
              </p:ext>
            </p:extLst>
          </p:nvPr>
        </p:nvGraphicFramePr>
        <p:xfrm>
          <a:off x="1676400" y="5029200"/>
          <a:ext cx="6096000" cy="148336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Stage</a:t>
                      </a:r>
                      <a:endParaRPr lang="en-IN" dirty="0"/>
                    </a:p>
                  </a:txBody>
                  <a:tcPr anchor="ctr"/>
                </a:tc>
                <a:tc>
                  <a:txBody>
                    <a:bodyPr/>
                    <a:lstStyle/>
                    <a:p>
                      <a:pPr algn="ctr"/>
                      <a:r>
                        <a:rPr lang="en-US" dirty="0" smtClean="0"/>
                        <a:t>Quantity of food grains</a:t>
                      </a:r>
                      <a:endParaRPr lang="en-IN" dirty="0"/>
                    </a:p>
                  </a:txBody>
                  <a:tcPr anchor="ctr"/>
                </a:tc>
              </a:tr>
              <a:tr h="370840">
                <a:tc>
                  <a:txBody>
                    <a:bodyPr/>
                    <a:lstStyle/>
                    <a:p>
                      <a:pPr algn="ctr"/>
                      <a:r>
                        <a:rPr lang="en-US" dirty="0" smtClean="0"/>
                        <a:t>Primary</a:t>
                      </a:r>
                      <a:endParaRPr lang="en-IN" dirty="0"/>
                    </a:p>
                  </a:txBody>
                  <a:tcPr anchor="ctr"/>
                </a:tc>
                <a:tc>
                  <a:txBody>
                    <a:bodyPr/>
                    <a:lstStyle/>
                    <a:p>
                      <a:pPr algn="ctr"/>
                      <a:r>
                        <a:rPr lang="en-US" dirty="0" smtClean="0"/>
                        <a:t>585.92</a:t>
                      </a:r>
                      <a:endParaRPr lang="en-IN" dirty="0"/>
                    </a:p>
                  </a:txBody>
                  <a:tcPr anchor="ctr"/>
                </a:tc>
              </a:tr>
              <a:tr h="370840">
                <a:tc>
                  <a:txBody>
                    <a:bodyPr/>
                    <a:lstStyle/>
                    <a:p>
                      <a:pPr algn="ctr"/>
                      <a:r>
                        <a:rPr lang="en-US" dirty="0" smtClean="0"/>
                        <a:t>Upper Primary</a:t>
                      </a:r>
                      <a:endParaRPr lang="en-IN" dirty="0"/>
                    </a:p>
                  </a:txBody>
                  <a:tcPr anchor="ctr"/>
                </a:tc>
                <a:tc>
                  <a:txBody>
                    <a:bodyPr/>
                    <a:lstStyle/>
                    <a:p>
                      <a:pPr algn="ctr"/>
                      <a:r>
                        <a:rPr lang="en-US" dirty="0" smtClean="0"/>
                        <a:t>547.64</a:t>
                      </a:r>
                      <a:endParaRPr lang="en-IN" dirty="0"/>
                    </a:p>
                  </a:txBody>
                  <a:tcPr anchor="ctr"/>
                </a:tc>
              </a:tr>
              <a:tr h="370840">
                <a:tc>
                  <a:txBody>
                    <a:bodyPr/>
                    <a:lstStyle/>
                    <a:p>
                      <a:pPr algn="ctr"/>
                      <a:r>
                        <a:rPr lang="en-US" b="1" dirty="0" smtClean="0"/>
                        <a:t>Total</a:t>
                      </a:r>
                      <a:endParaRPr lang="en-IN" b="1" dirty="0"/>
                    </a:p>
                  </a:txBody>
                  <a:tcPr anchor="ctr"/>
                </a:tc>
                <a:tc>
                  <a:txBody>
                    <a:bodyPr/>
                    <a:lstStyle/>
                    <a:p>
                      <a:pPr algn="ctr"/>
                      <a:r>
                        <a:rPr lang="en-US" b="1" dirty="0" smtClean="0"/>
                        <a:t>1133.56</a:t>
                      </a:r>
                      <a:endParaRPr lang="en-IN" b="1" dirty="0"/>
                    </a:p>
                  </a:txBody>
                  <a:tcPr anchor="ctr"/>
                </a:tc>
              </a:tr>
            </a:tbl>
          </a:graphicData>
        </a:graphic>
      </p:graphicFrame>
    </p:spTree>
    <p:extLst>
      <p:ext uri="{BB962C8B-B14F-4D97-AF65-F5344CB8AC3E}">
        <p14:creationId xmlns:p14="http://schemas.microsoft.com/office/powerpoint/2010/main" val="2760442610"/>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9347444-D9D4-41D7-BF59-E2943792929C}" type="slidenum">
              <a:rPr lang="en-US" smtClean="0"/>
              <a:pPr>
                <a:defRPr/>
              </a:pPr>
              <a:t>26</a:t>
            </a:fld>
            <a:endParaRPr lang="en-US"/>
          </a:p>
        </p:txBody>
      </p:sp>
      <p:pic>
        <p:nvPicPr>
          <p:cNvPr id="11266" name="Picture 2" descr="G:\Pics\DSC_01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Rectangle 5"/>
          <p:cNvSpPr/>
          <p:nvPr/>
        </p:nvSpPr>
        <p:spPr>
          <a:xfrm>
            <a:off x="2438400" y="533400"/>
            <a:ext cx="3810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FF00"/>
                </a:solidFill>
                <a:latin typeface="Aharoni" pitchFamily="2" charset="-79"/>
                <a:cs typeface="Aharoni" pitchFamily="2" charset="-79"/>
              </a:rPr>
              <a:t>THANK YOU</a:t>
            </a:r>
            <a:endParaRPr lang="en-US" sz="4000" dirty="0">
              <a:solidFill>
                <a:srgbClr val="FFFF00"/>
              </a:solidFill>
              <a:latin typeface="Aharoni" pitchFamily="2" charset="-79"/>
              <a:cs typeface="Aharoni" pitchFamily="2" charset="-79"/>
            </a:endParaRPr>
          </a:p>
        </p:txBody>
      </p:sp>
    </p:spTree>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3A10332-8F53-4C0E-B320-65B1F70503A4}" type="slidenum">
              <a:rPr lang="en-US" smtClean="0"/>
              <a:pPr>
                <a:defRPr/>
              </a:pPr>
              <a:t>3</a:t>
            </a:fld>
            <a:endParaRPr lang="en-US"/>
          </a:p>
        </p:txBody>
      </p:sp>
      <p:sp>
        <p:nvSpPr>
          <p:cNvPr id="5" name="TextBox 4"/>
          <p:cNvSpPr txBox="1"/>
          <p:nvPr/>
        </p:nvSpPr>
        <p:spPr>
          <a:xfrm>
            <a:off x="76200" y="1381780"/>
            <a:ext cx="5791200" cy="523220"/>
          </a:xfrm>
          <a:prstGeom prst="rect">
            <a:avLst/>
          </a:prstGeom>
          <a:noFill/>
        </p:spPr>
        <p:txBody>
          <a:bodyPr wrap="square" rtlCol="0">
            <a:spAutoFit/>
          </a:bodyPr>
          <a:lstStyle/>
          <a:p>
            <a:r>
              <a:rPr lang="en-US" sz="2800" b="1" dirty="0">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1. Details of School Units </a:t>
            </a:r>
          </a:p>
        </p:txBody>
      </p:sp>
      <p:pic>
        <p:nvPicPr>
          <p:cNvPr id="7" name="Picture 2" descr="C:\Users\Mid-Day-Meal\Desktop\POWER POINT AWP 14-15\mdmbanner.gif"/>
          <p:cNvPicPr>
            <a:picLocks noChangeAspect="1" noChangeArrowheads="1" noCrop="1"/>
          </p:cNvPicPr>
          <p:nvPr/>
        </p:nvPicPr>
        <p:blipFill>
          <a:blip r:embed="rId2" cstate="print"/>
          <a:srcRect/>
          <a:stretch>
            <a:fillRect/>
          </a:stretch>
        </p:blipFill>
        <p:spPr bwMode="auto">
          <a:xfrm>
            <a:off x="0" y="-1"/>
            <a:ext cx="9144000" cy="914401"/>
          </a:xfrm>
          <a:prstGeom prst="rect">
            <a:avLst/>
          </a:prstGeom>
          <a:noFill/>
        </p:spPr>
      </p:pic>
      <p:sp>
        <p:nvSpPr>
          <p:cNvPr id="8" name="TextBox 7"/>
          <p:cNvSpPr txBox="1"/>
          <p:nvPr/>
        </p:nvSpPr>
        <p:spPr>
          <a:xfrm>
            <a:off x="152400" y="6031468"/>
            <a:ext cx="4038600" cy="369332"/>
          </a:xfrm>
          <a:prstGeom prst="rect">
            <a:avLst/>
          </a:prstGeom>
          <a:noFill/>
        </p:spPr>
        <p:txBody>
          <a:bodyPr wrap="square" rtlCol="0">
            <a:spAutoFit/>
          </a:bodyPr>
          <a:lstStyle/>
          <a:p>
            <a:r>
              <a:rPr lang="en-US" b="1" dirty="0" smtClean="0">
                <a:solidFill>
                  <a:srgbClr val="FF3300"/>
                </a:solidFill>
              </a:rPr>
              <a:t>*Source MDM-MIS</a:t>
            </a:r>
            <a:endParaRPr lang="en-US" b="1" dirty="0">
              <a:solidFill>
                <a:srgbClr val="FF33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043810199"/>
              </p:ext>
            </p:extLst>
          </p:nvPr>
        </p:nvGraphicFramePr>
        <p:xfrm>
          <a:off x="228600" y="2362200"/>
          <a:ext cx="8686800" cy="2667000"/>
        </p:xfrm>
        <a:graphic>
          <a:graphicData uri="http://schemas.openxmlformats.org/drawingml/2006/table">
            <a:tbl>
              <a:tblPr firstRow="1" bandRow="1">
                <a:tableStyleId>{BC89EF96-8CEA-46FF-86C4-4CE0E7609802}</a:tableStyleId>
              </a:tblPr>
              <a:tblGrid>
                <a:gridCol w="1552724"/>
                <a:gridCol w="1552724"/>
                <a:gridCol w="1999952"/>
                <a:gridCol w="1778479"/>
                <a:gridCol w="1802921"/>
              </a:tblGrid>
              <a:tr h="832474">
                <a:tc>
                  <a:txBody>
                    <a:bodyPr/>
                    <a:lstStyle/>
                    <a:p>
                      <a:pPr algn="ctr"/>
                      <a:r>
                        <a:rPr lang="en-US" sz="2400" b="1" dirty="0" smtClean="0">
                          <a:solidFill>
                            <a:srgbClr val="000099"/>
                          </a:solidFill>
                          <a:latin typeface="Times New Roman" pitchFamily="18" charset="0"/>
                          <a:cs typeface="Times New Roman" pitchFamily="18" charset="0"/>
                        </a:rPr>
                        <a:t>Stage</a:t>
                      </a:r>
                      <a:endParaRPr lang="en-US" sz="2400" b="1" dirty="0">
                        <a:solidFill>
                          <a:srgbClr val="000099"/>
                        </a:solidFill>
                        <a:latin typeface="Times New Roman" pitchFamily="18" charset="0"/>
                        <a:cs typeface="Times New Roman" pitchFamily="18" charset="0"/>
                      </a:endParaRPr>
                    </a:p>
                  </a:txBody>
                  <a:tcPr anchor="ctr"/>
                </a:tc>
                <a:tc>
                  <a:txBody>
                    <a:bodyPr/>
                    <a:lstStyle/>
                    <a:p>
                      <a:pPr algn="ctr"/>
                      <a:r>
                        <a:rPr lang="en-US" sz="2400" b="1" dirty="0" smtClean="0">
                          <a:solidFill>
                            <a:srgbClr val="000099"/>
                          </a:solidFill>
                          <a:latin typeface="Times New Roman" pitchFamily="18" charset="0"/>
                          <a:cs typeface="Times New Roman" pitchFamily="18" charset="0"/>
                        </a:rPr>
                        <a:t>Govt.</a:t>
                      </a:r>
                      <a:endParaRPr lang="en-US" sz="2400" b="1" dirty="0">
                        <a:solidFill>
                          <a:srgbClr val="000099"/>
                        </a:solidFill>
                        <a:latin typeface="Times New Roman" pitchFamily="18" charset="0"/>
                        <a:cs typeface="Times New Roman" pitchFamily="18" charset="0"/>
                      </a:endParaRPr>
                    </a:p>
                  </a:txBody>
                  <a:tcPr anchor="ctr"/>
                </a:tc>
                <a:tc>
                  <a:txBody>
                    <a:bodyPr/>
                    <a:lstStyle/>
                    <a:p>
                      <a:pPr algn="ctr"/>
                      <a:r>
                        <a:rPr lang="en-US" sz="2400" b="1" dirty="0" smtClean="0">
                          <a:solidFill>
                            <a:srgbClr val="000099"/>
                          </a:solidFill>
                          <a:latin typeface="Times New Roman" pitchFamily="18" charset="0"/>
                          <a:cs typeface="Times New Roman" pitchFamily="18" charset="0"/>
                        </a:rPr>
                        <a:t>Govt. Aided</a:t>
                      </a:r>
                      <a:endParaRPr lang="en-US" sz="2400" b="1" dirty="0">
                        <a:solidFill>
                          <a:srgbClr val="000099"/>
                        </a:solidFill>
                        <a:latin typeface="Times New Roman" pitchFamily="18" charset="0"/>
                        <a:cs typeface="Times New Roman" pitchFamily="18" charset="0"/>
                      </a:endParaRPr>
                    </a:p>
                  </a:txBody>
                  <a:tcPr anchor="ctr"/>
                </a:tc>
                <a:tc>
                  <a:txBody>
                    <a:bodyPr/>
                    <a:lstStyle/>
                    <a:p>
                      <a:pPr algn="ctr"/>
                      <a:r>
                        <a:rPr lang="en-US" sz="2400" b="1" dirty="0" smtClean="0">
                          <a:solidFill>
                            <a:srgbClr val="000099"/>
                          </a:solidFill>
                          <a:latin typeface="Times New Roman" pitchFamily="18" charset="0"/>
                          <a:cs typeface="Times New Roman" pitchFamily="18" charset="0"/>
                        </a:rPr>
                        <a:t>Madrassa</a:t>
                      </a:r>
                      <a:endParaRPr lang="en-US" sz="2400" b="1" dirty="0">
                        <a:solidFill>
                          <a:srgbClr val="000099"/>
                        </a:solidFill>
                        <a:latin typeface="Times New Roman" pitchFamily="18" charset="0"/>
                        <a:cs typeface="Times New Roman" pitchFamily="18" charset="0"/>
                      </a:endParaRPr>
                    </a:p>
                  </a:txBody>
                  <a:tcPr anchor="ctr"/>
                </a:tc>
                <a:tc>
                  <a:txBody>
                    <a:bodyPr/>
                    <a:lstStyle/>
                    <a:p>
                      <a:pPr algn="ctr"/>
                      <a:r>
                        <a:rPr lang="en-US" sz="2400" b="1" dirty="0" smtClean="0">
                          <a:solidFill>
                            <a:srgbClr val="000099"/>
                          </a:solidFill>
                          <a:latin typeface="Times New Roman" pitchFamily="18" charset="0"/>
                          <a:cs typeface="Times New Roman" pitchFamily="18" charset="0"/>
                        </a:rPr>
                        <a:t>Total</a:t>
                      </a:r>
                      <a:endParaRPr lang="en-US" sz="2400" b="1" dirty="0">
                        <a:solidFill>
                          <a:srgbClr val="000099"/>
                        </a:solidFill>
                        <a:latin typeface="Times New Roman" pitchFamily="18" charset="0"/>
                        <a:cs typeface="Times New Roman" pitchFamily="18" charset="0"/>
                      </a:endParaRPr>
                    </a:p>
                  </a:txBody>
                  <a:tcPr anchor="ctr"/>
                </a:tc>
              </a:tr>
              <a:tr h="501026">
                <a:tc>
                  <a:txBody>
                    <a:bodyPr/>
                    <a:lstStyle/>
                    <a:p>
                      <a:pPr algn="just"/>
                      <a:r>
                        <a:rPr lang="en-US" sz="2400" b="1" dirty="0" smtClean="0">
                          <a:solidFill>
                            <a:srgbClr val="0000FF"/>
                          </a:solidFill>
                          <a:latin typeface="Bookman Old Style" pitchFamily="18" charset="0"/>
                        </a:rPr>
                        <a:t>Primary</a:t>
                      </a:r>
                      <a:endParaRPr lang="en-US" sz="2400" b="1" dirty="0">
                        <a:solidFill>
                          <a:srgbClr val="0000FF"/>
                        </a:solidFill>
                        <a:latin typeface="Bookman Old Style" pitchFamily="18" charset="0"/>
                      </a:endParaRPr>
                    </a:p>
                  </a:txBody>
                  <a:tcPr anchor="ctr"/>
                </a:tc>
                <a:tc>
                  <a:txBody>
                    <a:bodyPr/>
                    <a:lstStyle/>
                    <a:p>
                      <a:pPr algn="ctr"/>
                      <a:r>
                        <a:rPr lang="en-US" sz="2400" b="1" dirty="0" smtClean="0">
                          <a:solidFill>
                            <a:srgbClr val="0000FF"/>
                          </a:solidFill>
                          <a:latin typeface="Bookman Old Style" pitchFamily="18" charset="0"/>
                        </a:rPr>
                        <a:t>4193</a:t>
                      </a:r>
                      <a:endParaRPr lang="en-US" sz="2400" b="1" dirty="0">
                        <a:solidFill>
                          <a:srgbClr val="0000FF"/>
                        </a:solidFill>
                        <a:latin typeface="Bookman Old Style" pitchFamily="18" charset="0"/>
                      </a:endParaRPr>
                    </a:p>
                  </a:txBody>
                  <a:tcPr anchor="ctr"/>
                </a:tc>
                <a:tc>
                  <a:txBody>
                    <a:bodyPr/>
                    <a:lstStyle/>
                    <a:p>
                      <a:pPr algn="ctr"/>
                      <a:r>
                        <a:rPr lang="en-US" sz="2400" b="1" dirty="0" smtClean="0">
                          <a:solidFill>
                            <a:srgbClr val="0000FF"/>
                          </a:solidFill>
                          <a:latin typeface="Bookman Old Style" pitchFamily="18" charset="0"/>
                        </a:rPr>
                        <a:t>34</a:t>
                      </a:r>
                      <a:endParaRPr lang="en-US" sz="2400" b="1" dirty="0">
                        <a:solidFill>
                          <a:srgbClr val="0000FF"/>
                        </a:solidFill>
                        <a:latin typeface="Bookman Old Style" pitchFamily="18" charset="0"/>
                      </a:endParaRPr>
                    </a:p>
                  </a:txBody>
                  <a:tcPr anchor="ctr"/>
                </a:tc>
                <a:tc>
                  <a:txBody>
                    <a:bodyPr/>
                    <a:lstStyle/>
                    <a:p>
                      <a:pPr algn="ctr"/>
                      <a:r>
                        <a:rPr lang="en-US" sz="2400" b="1" dirty="0" smtClean="0">
                          <a:solidFill>
                            <a:srgbClr val="0000FF"/>
                          </a:solidFill>
                          <a:latin typeface="Bookman Old Style" pitchFamily="18" charset="0"/>
                        </a:rPr>
                        <a:t>169</a:t>
                      </a:r>
                      <a:endParaRPr lang="en-US" sz="2400" b="1" dirty="0">
                        <a:solidFill>
                          <a:srgbClr val="0000FF"/>
                        </a:solidFill>
                        <a:latin typeface="Bookman Old Style" pitchFamily="18" charset="0"/>
                      </a:endParaRPr>
                    </a:p>
                  </a:txBody>
                  <a:tcPr anchor="ctr"/>
                </a:tc>
                <a:tc>
                  <a:txBody>
                    <a:bodyPr/>
                    <a:lstStyle/>
                    <a:p>
                      <a:pPr algn="ctr"/>
                      <a:r>
                        <a:rPr lang="en-US" sz="2400" b="1" dirty="0" smtClean="0">
                          <a:solidFill>
                            <a:srgbClr val="0000FF"/>
                          </a:solidFill>
                          <a:latin typeface="Bookman Old Style" pitchFamily="18" charset="0"/>
                        </a:rPr>
                        <a:t>4396</a:t>
                      </a:r>
                      <a:endParaRPr lang="en-US" sz="2400" b="1" dirty="0">
                        <a:solidFill>
                          <a:srgbClr val="0000FF"/>
                        </a:solidFill>
                        <a:latin typeface="Bookman Old Style" pitchFamily="18" charset="0"/>
                      </a:endParaRPr>
                    </a:p>
                  </a:txBody>
                  <a:tcPr anchor="ctr"/>
                </a:tc>
              </a:tr>
              <a:tr h="832474">
                <a:tc>
                  <a:txBody>
                    <a:bodyPr/>
                    <a:lstStyle/>
                    <a:p>
                      <a:pPr algn="just"/>
                      <a:r>
                        <a:rPr lang="en-US" sz="2400" b="1" dirty="0" smtClean="0">
                          <a:solidFill>
                            <a:srgbClr val="0000FF"/>
                          </a:solidFill>
                          <a:latin typeface="Bookman Old Style" pitchFamily="18" charset="0"/>
                        </a:rPr>
                        <a:t>Upp. Primary</a:t>
                      </a:r>
                      <a:endParaRPr lang="en-US" sz="2400" b="1" dirty="0">
                        <a:solidFill>
                          <a:srgbClr val="0000FF"/>
                        </a:solidFill>
                        <a:latin typeface="Bookman Old Style" pitchFamily="18" charset="0"/>
                      </a:endParaRPr>
                    </a:p>
                  </a:txBody>
                  <a:tcPr anchor="ctr"/>
                </a:tc>
                <a:tc>
                  <a:txBody>
                    <a:bodyPr/>
                    <a:lstStyle/>
                    <a:p>
                      <a:pPr algn="ctr"/>
                      <a:r>
                        <a:rPr lang="en-US" sz="2400" b="1" dirty="0" smtClean="0">
                          <a:solidFill>
                            <a:srgbClr val="0000FF"/>
                          </a:solidFill>
                          <a:latin typeface="Bookman Old Style" pitchFamily="18" charset="0"/>
                        </a:rPr>
                        <a:t>2083</a:t>
                      </a:r>
                      <a:endParaRPr lang="en-US" sz="2400" b="1" dirty="0">
                        <a:solidFill>
                          <a:srgbClr val="0000FF"/>
                        </a:solidFill>
                        <a:latin typeface="Bookman Old Style" pitchFamily="18" charset="0"/>
                      </a:endParaRPr>
                    </a:p>
                  </a:txBody>
                  <a:tcPr anchor="ctr"/>
                </a:tc>
                <a:tc>
                  <a:txBody>
                    <a:bodyPr/>
                    <a:lstStyle/>
                    <a:p>
                      <a:pPr algn="ctr"/>
                      <a:r>
                        <a:rPr lang="en-US" sz="2400" b="1" dirty="0" smtClean="0">
                          <a:solidFill>
                            <a:srgbClr val="0000FF"/>
                          </a:solidFill>
                          <a:latin typeface="Bookman Old Style" pitchFamily="18" charset="0"/>
                        </a:rPr>
                        <a:t>32</a:t>
                      </a:r>
                      <a:endParaRPr lang="en-US" sz="2400" b="1" dirty="0">
                        <a:solidFill>
                          <a:srgbClr val="0000FF"/>
                        </a:solidFill>
                        <a:latin typeface="Bookman Old Style" pitchFamily="18" charset="0"/>
                      </a:endParaRPr>
                    </a:p>
                  </a:txBody>
                  <a:tcPr anchor="ctr"/>
                </a:tc>
                <a:tc>
                  <a:txBody>
                    <a:bodyPr/>
                    <a:lstStyle/>
                    <a:p>
                      <a:pPr algn="ctr"/>
                      <a:r>
                        <a:rPr lang="en-US" sz="2400" b="1" dirty="0" smtClean="0">
                          <a:solidFill>
                            <a:srgbClr val="0000FF"/>
                          </a:solidFill>
                          <a:latin typeface="Bookman Old Style" pitchFamily="18" charset="0"/>
                        </a:rPr>
                        <a:t>13</a:t>
                      </a:r>
                      <a:endParaRPr lang="en-US" sz="2400" b="1" dirty="0">
                        <a:solidFill>
                          <a:srgbClr val="0000FF"/>
                        </a:solidFill>
                        <a:latin typeface="Bookman Old Style" pitchFamily="18" charset="0"/>
                      </a:endParaRPr>
                    </a:p>
                  </a:txBody>
                  <a:tcPr anchor="ctr"/>
                </a:tc>
                <a:tc>
                  <a:txBody>
                    <a:bodyPr/>
                    <a:lstStyle/>
                    <a:p>
                      <a:pPr algn="ctr"/>
                      <a:r>
                        <a:rPr lang="en-US" sz="2400" b="1" dirty="0" smtClean="0">
                          <a:solidFill>
                            <a:srgbClr val="0000FF"/>
                          </a:solidFill>
                          <a:latin typeface="Bookman Old Style" pitchFamily="18" charset="0"/>
                        </a:rPr>
                        <a:t>2128</a:t>
                      </a:r>
                      <a:endParaRPr lang="en-US" sz="2400" b="1" dirty="0">
                        <a:solidFill>
                          <a:srgbClr val="0000FF"/>
                        </a:solidFill>
                        <a:latin typeface="Bookman Old Style" pitchFamily="18" charset="0"/>
                      </a:endParaRPr>
                    </a:p>
                  </a:txBody>
                  <a:tcPr anchor="ctr"/>
                </a:tc>
              </a:tr>
              <a:tr h="501026">
                <a:tc>
                  <a:txBody>
                    <a:bodyPr/>
                    <a:lstStyle/>
                    <a:p>
                      <a:pPr algn="just"/>
                      <a:r>
                        <a:rPr lang="en-US" sz="2400" b="1" dirty="0" smtClean="0">
                          <a:solidFill>
                            <a:srgbClr val="000099"/>
                          </a:solidFill>
                          <a:latin typeface="Bookman Old Style" pitchFamily="18" charset="0"/>
                        </a:rPr>
                        <a:t>Total</a:t>
                      </a:r>
                      <a:endParaRPr lang="en-US" sz="2400" b="1" dirty="0">
                        <a:solidFill>
                          <a:srgbClr val="000099"/>
                        </a:solidFill>
                        <a:latin typeface="Bookman Old Style" pitchFamily="18" charset="0"/>
                      </a:endParaRPr>
                    </a:p>
                  </a:txBody>
                  <a:tcPr anchor="ctr"/>
                </a:tc>
                <a:tc>
                  <a:txBody>
                    <a:bodyPr/>
                    <a:lstStyle/>
                    <a:p>
                      <a:pPr algn="ctr"/>
                      <a:r>
                        <a:rPr lang="en-US" sz="2400" b="1" dirty="0" smtClean="0">
                          <a:solidFill>
                            <a:srgbClr val="000099"/>
                          </a:solidFill>
                          <a:latin typeface="Bookman Old Style" pitchFamily="18" charset="0"/>
                        </a:rPr>
                        <a:t>6281</a:t>
                      </a:r>
                      <a:endParaRPr lang="en-US" sz="2400" b="1" dirty="0">
                        <a:solidFill>
                          <a:srgbClr val="000099"/>
                        </a:solidFill>
                        <a:latin typeface="Bookman Old Style" pitchFamily="18" charset="0"/>
                      </a:endParaRPr>
                    </a:p>
                  </a:txBody>
                  <a:tcPr anchor="ctr"/>
                </a:tc>
                <a:tc>
                  <a:txBody>
                    <a:bodyPr/>
                    <a:lstStyle/>
                    <a:p>
                      <a:pPr algn="ctr"/>
                      <a:r>
                        <a:rPr lang="en-US" sz="2400" b="1" dirty="0" smtClean="0">
                          <a:solidFill>
                            <a:srgbClr val="000099"/>
                          </a:solidFill>
                          <a:latin typeface="Bookman Old Style" pitchFamily="18" charset="0"/>
                        </a:rPr>
                        <a:t>66</a:t>
                      </a:r>
                      <a:endParaRPr lang="en-US" sz="2400" b="1" dirty="0">
                        <a:solidFill>
                          <a:srgbClr val="000099"/>
                        </a:solidFill>
                        <a:latin typeface="Bookman Old Style" pitchFamily="18" charset="0"/>
                      </a:endParaRPr>
                    </a:p>
                  </a:txBody>
                  <a:tcPr anchor="ctr"/>
                </a:tc>
                <a:tc>
                  <a:txBody>
                    <a:bodyPr/>
                    <a:lstStyle/>
                    <a:p>
                      <a:pPr algn="ctr"/>
                      <a:r>
                        <a:rPr lang="en-US" sz="2400" b="1" dirty="0" smtClean="0">
                          <a:solidFill>
                            <a:srgbClr val="000099"/>
                          </a:solidFill>
                          <a:latin typeface="Bookman Old Style" pitchFamily="18" charset="0"/>
                        </a:rPr>
                        <a:t>182</a:t>
                      </a:r>
                      <a:endParaRPr lang="en-US" sz="2400" b="1" dirty="0">
                        <a:solidFill>
                          <a:srgbClr val="000099"/>
                        </a:solidFill>
                        <a:latin typeface="Bookman Old Style" pitchFamily="18" charset="0"/>
                      </a:endParaRPr>
                    </a:p>
                  </a:txBody>
                  <a:tcPr anchor="ctr"/>
                </a:tc>
                <a:tc>
                  <a:txBody>
                    <a:bodyPr/>
                    <a:lstStyle/>
                    <a:p>
                      <a:pPr algn="ctr"/>
                      <a:r>
                        <a:rPr lang="en-US" sz="2400" b="1" dirty="0" smtClean="0">
                          <a:solidFill>
                            <a:srgbClr val="000099"/>
                          </a:solidFill>
                          <a:latin typeface="Bookman Old Style" pitchFamily="18" charset="0"/>
                        </a:rPr>
                        <a:t>6524</a:t>
                      </a:r>
                      <a:endParaRPr lang="en-US" sz="2400" b="1" dirty="0">
                        <a:solidFill>
                          <a:srgbClr val="000099"/>
                        </a:solidFill>
                        <a:latin typeface="Bookman Old Style" pitchFamily="18" charset="0"/>
                      </a:endParaRPr>
                    </a:p>
                  </a:txBody>
                  <a:tcPr anchor="ctr"/>
                </a:tc>
              </a:tr>
            </a:tbl>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3A10332-8F53-4C0E-B320-65B1F70503A4}" type="slidenum">
              <a:rPr lang="en-US" smtClean="0"/>
              <a:pPr>
                <a:defRPr/>
              </a:pPr>
              <a:t>4</a:t>
            </a:fld>
            <a:endParaRPr lang="en-US"/>
          </a:p>
        </p:txBody>
      </p:sp>
      <p:sp>
        <p:nvSpPr>
          <p:cNvPr id="5" name="TextBox 4"/>
          <p:cNvSpPr txBox="1"/>
          <p:nvPr/>
        </p:nvSpPr>
        <p:spPr>
          <a:xfrm>
            <a:off x="0" y="1447800"/>
            <a:ext cx="8991600" cy="523220"/>
          </a:xfrm>
          <a:prstGeom prst="rect">
            <a:avLst/>
          </a:prstGeom>
          <a:noFill/>
        </p:spPr>
        <p:txBody>
          <a:bodyPr wrap="square" rtlCol="0">
            <a:spAutoFit/>
          </a:bodyPr>
          <a:lstStyle/>
          <a:p>
            <a:r>
              <a:rPr lang="en-US" sz="2800" b="1" dirty="0">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2. Total Enrolment Vs Availed (01.04.2019 to 31.12.2019)  </a:t>
            </a:r>
          </a:p>
        </p:txBody>
      </p:sp>
      <p:pic>
        <p:nvPicPr>
          <p:cNvPr id="7" name="Picture 2" descr="C:\Users\Mid-Day-Meal\Desktop\POWER POINT AWP 14-15\mdmbanner.gif"/>
          <p:cNvPicPr>
            <a:picLocks noChangeAspect="1" noChangeArrowheads="1" noCrop="1"/>
          </p:cNvPicPr>
          <p:nvPr/>
        </p:nvPicPr>
        <p:blipFill>
          <a:blip r:embed="rId2" cstate="print"/>
          <a:srcRect/>
          <a:stretch>
            <a:fillRect/>
          </a:stretch>
        </p:blipFill>
        <p:spPr bwMode="auto">
          <a:xfrm>
            <a:off x="0" y="-1"/>
            <a:ext cx="9144000" cy="838201"/>
          </a:xfrm>
          <a:prstGeom prst="rect">
            <a:avLst/>
          </a:prstGeom>
          <a:noFill/>
        </p:spPr>
      </p:pic>
      <p:sp>
        <p:nvSpPr>
          <p:cNvPr id="8" name="TextBox 7"/>
          <p:cNvSpPr txBox="1"/>
          <p:nvPr/>
        </p:nvSpPr>
        <p:spPr>
          <a:xfrm>
            <a:off x="228600" y="6172200"/>
            <a:ext cx="4038600" cy="369332"/>
          </a:xfrm>
          <a:prstGeom prst="rect">
            <a:avLst/>
          </a:prstGeom>
          <a:noFill/>
        </p:spPr>
        <p:txBody>
          <a:bodyPr wrap="square" rtlCol="0">
            <a:spAutoFit/>
          </a:bodyPr>
          <a:lstStyle/>
          <a:p>
            <a:r>
              <a:rPr lang="en-US" b="1" dirty="0" smtClean="0">
                <a:solidFill>
                  <a:srgbClr val="FF3300"/>
                </a:solidFill>
              </a:rPr>
              <a:t>*Source MDM-MIS</a:t>
            </a:r>
            <a:endParaRPr lang="en-US" b="1" dirty="0">
              <a:solidFill>
                <a:srgbClr val="FF33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089015211"/>
              </p:ext>
            </p:extLst>
          </p:nvPr>
        </p:nvGraphicFramePr>
        <p:xfrm>
          <a:off x="76200" y="2325168"/>
          <a:ext cx="8763000" cy="3405072"/>
        </p:xfrm>
        <a:graphic>
          <a:graphicData uri="http://schemas.openxmlformats.org/drawingml/2006/table">
            <a:tbl>
              <a:tblPr firstRow="1" bandRow="1">
                <a:tableStyleId>{BC89EF96-8CEA-46FF-86C4-4CE0E7609802}</a:tableStyleId>
              </a:tblPr>
              <a:tblGrid>
                <a:gridCol w="1213238"/>
                <a:gridCol w="1301362"/>
                <a:gridCol w="1371600"/>
                <a:gridCol w="1524000"/>
                <a:gridCol w="1676400"/>
                <a:gridCol w="1676400"/>
              </a:tblGrid>
              <a:tr h="1457759">
                <a:tc>
                  <a:txBody>
                    <a:bodyPr/>
                    <a:lstStyle/>
                    <a:p>
                      <a:pPr algn="ctr"/>
                      <a:r>
                        <a:rPr lang="en-US" sz="1600" b="1" kern="1200" dirty="0" smtClean="0">
                          <a:solidFill>
                            <a:srgbClr val="0000FF"/>
                          </a:solidFill>
                          <a:latin typeface="Arial" pitchFamily="34" charset="0"/>
                          <a:ea typeface="+mn-ea"/>
                          <a:cs typeface="Arial" pitchFamily="34" charset="0"/>
                        </a:rPr>
                        <a:t>Stage</a:t>
                      </a:r>
                      <a:endParaRPr lang="en-US" sz="1600" b="1" kern="1200" dirty="0">
                        <a:solidFill>
                          <a:srgbClr val="0000FF"/>
                        </a:solidFill>
                        <a:latin typeface="Arial" pitchFamily="34" charset="0"/>
                        <a:ea typeface="+mn-ea"/>
                        <a:cs typeface="Arial" pitchFamily="34" charset="0"/>
                      </a:endParaRPr>
                    </a:p>
                  </a:txBody>
                  <a:tcPr anchor="ctr"/>
                </a:tc>
                <a:tc>
                  <a:txBody>
                    <a:bodyPr/>
                    <a:lstStyle/>
                    <a:p>
                      <a:pPr algn="ctr"/>
                      <a:r>
                        <a:rPr lang="en-US" sz="1600" b="1" kern="1200" dirty="0" smtClean="0">
                          <a:solidFill>
                            <a:srgbClr val="0000FF"/>
                          </a:solidFill>
                          <a:latin typeface="Arial" pitchFamily="34" charset="0"/>
                          <a:ea typeface="+mn-ea"/>
                          <a:cs typeface="Arial" pitchFamily="34" charset="0"/>
                        </a:rPr>
                        <a:t>No. of Institutions</a:t>
                      </a:r>
                      <a:endParaRPr lang="en-US" sz="1600" b="1" kern="1200" dirty="0">
                        <a:solidFill>
                          <a:srgbClr val="0000FF"/>
                        </a:solidFill>
                        <a:latin typeface="Arial" pitchFamily="34" charset="0"/>
                        <a:ea typeface="+mn-ea"/>
                        <a:cs typeface="Arial" pitchFamily="34" charset="0"/>
                      </a:endParaRPr>
                    </a:p>
                  </a:txBody>
                  <a:tcPr anchor="ctr"/>
                </a:tc>
                <a:tc>
                  <a:txBody>
                    <a:bodyPr/>
                    <a:lstStyle/>
                    <a:p>
                      <a:pPr algn="ctr"/>
                      <a:r>
                        <a:rPr lang="en-US" sz="1600" b="1" kern="1200" dirty="0" smtClean="0">
                          <a:solidFill>
                            <a:srgbClr val="0000FF"/>
                          </a:solidFill>
                          <a:latin typeface="Arial" pitchFamily="34" charset="0"/>
                          <a:ea typeface="+mn-ea"/>
                          <a:cs typeface="Arial" pitchFamily="34" charset="0"/>
                        </a:rPr>
                        <a:t>Total Enrollment</a:t>
                      </a:r>
                      <a:endParaRPr lang="en-US" sz="1600" b="1" kern="1200" dirty="0">
                        <a:solidFill>
                          <a:srgbClr val="0000FF"/>
                        </a:solidFill>
                        <a:latin typeface="Arial" pitchFamily="34" charset="0"/>
                        <a:ea typeface="+mn-ea"/>
                        <a:cs typeface="Arial" pitchFamily="34" charset="0"/>
                      </a:endParaRPr>
                    </a:p>
                  </a:txBody>
                  <a:tcPr anchor="ctr"/>
                </a:tc>
                <a:tc>
                  <a:txBody>
                    <a:bodyPr/>
                    <a:lstStyle/>
                    <a:p>
                      <a:pPr algn="ctr"/>
                      <a:r>
                        <a:rPr lang="en-US" sz="1600" b="1" kern="1200" dirty="0" smtClean="0">
                          <a:solidFill>
                            <a:srgbClr val="0000FF"/>
                          </a:solidFill>
                          <a:latin typeface="Arial" pitchFamily="34" charset="0"/>
                          <a:ea typeface="+mn-ea"/>
                          <a:cs typeface="Arial" pitchFamily="34" charset="0"/>
                        </a:rPr>
                        <a:t>No. of children</a:t>
                      </a:r>
                      <a:r>
                        <a:rPr lang="en-US" sz="1600" b="1" kern="1200" baseline="0" dirty="0" smtClean="0">
                          <a:solidFill>
                            <a:srgbClr val="0000FF"/>
                          </a:solidFill>
                          <a:latin typeface="Arial" pitchFamily="34" charset="0"/>
                          <a:ea typeface="+mn-ea"/>
                          <a:cs typeface="Arial" pitchFamily="34" charset="0"/>
                        </a:rPr>
                        <a:t> approved by </a:t>
                      </a:r>
                      <a:r>
                        <a:rPr lang="en-US" sz="1600" b="1" kern="1200" dirty="0" smtClean="0">
                          <a:solidFill>
                            <a:srgbClr val="0000FF"/>
                          </a:solidFill>
                          <a:latin typeface="Arial" pitchFamily="34" charset="0"/>
                          <a:ea typeface="+mn-ea"/>
                          <a:cs typeface="Arial" pitchFamily="34" charset="0"/>
                        </a:rPr>
                        <a:t>PAB:  2019-20</a:t>
                      </a:r>
                      <a:endParaRPr lang="en-US" sz="1600" b="1" kern="1200" dirty="0">
                        <a:solidFill>
                          <a:srgbClr val="0000FF"/>
                        </a:solidFill>
                        <a:latin typeface="Arial" pitchFamily="34" charset="0"/>
                        <a:ea typeface="+mn-ea"/>
                        <a:cs typeface="Arial" pitchFamily="34" charset="0"/>
                      </a:endParaRPr>
                    </a:p>
                  </a:txBody>
                  <a:tcPr anchor="ctr"/>
                </a:tc>
                <a:tc>
                  <a:txBody>
                    <a:bodyPr/>
                    <a:lstStyle/>
                    <a:p>
                      <a:pPr algn="ctr"/>
                      <a:r>
                        <a:rPr lang="en-US" sz="1600" b="1" kern="1200" dirty="0" smtClean="0">
                          <a:solidFill>
                            <a:srgbClr val="0000FF"/>
                          </a:solidFill>
                          <a:latin typeface="Arial" pitchFamily="34" charset="0"/>
                          <a:ea typeface="+mn-ea"/>
                          <a:cs typeface="Arial" pitchFamily="34" charset="0"/>
                        </a:rPr>
                        <a:t>Average no. of children Availed MDM in 2019-20</a:t>
                      </a:r>
                    </a:p>
                    <a:p>
                      <a:pPr algn="ctr"/>
                      <a:r>
                        <a:rPr lang="en-US" sz="1600" b="1" kern="1200" dirty="0" smtClean="0">
                          <a:solidFill>
                            <a:srgbClr val="0000FF"/>
                          </a:solidFill>
                          <a:latin typeface="Arial" pitchFamily="34" charset="0"/>
                          <a:ea typeface="+mn-ea"/>
                          <a:cs typeface="Arial" pitchFamily="34" charset="0"/>
                        </a:rPr>
                        <a:t> (up to 31</a:t>
                      </a:r>
                      <a:r>
                        <a:rPr lang="en-US" sz="1600" b="1" kern="1200" baseline="30000" dirty="0" smtClean="0">
                          <a:solidFill>
                            <a:srgbClr val="0000FF"/>
                          </a:solidFill>
                          <a:latin typeface="Arial" pitchFamily="34" charset="0"/>
                          <a:ea typeface="+mn-ea"/>
                          <a:cs typeface="Arial" pitchFamily="34" charset="0"/>
                        </a:rPr>
                        <a:t>st</a:t>
                      </a:r>
                      <a:r>
                        <a:rPr lang="en-US" sz="1600" b="1" kern="1200" dirty="0" smtClean="0">
                          <a:solidFill>
                            <a:srgbClr val="0000FF"/>
                          </a:solidFill>
                          <a:latin typeface="Arial" pitchFamily="34" charset="0"/>
                          <a:ea typeface="+mn-ea"/>
                          <a:cs typeface="Arial" pitchFamily="34" charset="0"/>
                        </a:rPr>
                        <a:t> Dec. 2019)</a:t>
                      </a:r>
                      <a:endParaRPr lang="en-US" sz="1600" b="1" kern="1200" dirty="0">
                        <a:solidFill>
                          <a:srgbClr val="0000FF"/>
                        </a:solidFill>
                        <a:latin typeface="Arial" pitchFamily="34" charset="0"/>
                        <a:ea typeface="+mn-ea"/>
                        <a:cs typeface="Arial" pitchFamily="34" charset="0"/>
                      </a:endParaRPr>
                    </a:p>
                  </a:txBody>
                  <a:tcPr anchor="ctr"/>
                </a:tc>
                <a:tc>
                  <a:txBody>
                    <a:bodyPr/>
                    <a:lstStyle/>
                    <a:p>
                      <a:pPr algn="ctr"/>
                      <a:r>
                        <a:rPr lang="en-US" sz="1600" b="1" kern="1200" dirty="0" smtClean="0">
                          <a:solidFill>
                            <a:srgbClr val="0000FF"/>
                          </a:solidFill>
                          <a:latin typeface="Arial" pitchFamily="34" charset="0"/>
                          <a:ea typeface="+mn-ea"/>
                          <a:cs typeface="Arial" pitchFamily="34" charset="0"/>
                        </a:rPr>
                        <a:t>Percentage of children availed MDM Against Total Enrollment</a:t>
                      </a:r>
                      <a:endParaRPr lang="en-US" sz="1600" b="1" kern="1200" dirty="0">
                        <a:solidFill>
                          <a:srgbClr val="0000FF"/>
                        </a:solidFill>
                        <a:latin typeface="Arial" pitchFamily="34" charset="0"/>
                        <a:ea typeface="+mn-ea"/>
                        <a:cs typeface="Arial" pitchFamily="34" charset="0"/>
                      </a:endParaRPr>
                    </a:p>
                  </a:txBody>
                  <a:tcPr anchor="ctr"/>
                </a:tc>
              </a:tr>
              <a:tr h="531474">
                <a:tc>
                  <a:txBody>
                    <a:bodyPr/>
                    <a:lstStyle/>
                    <a:p>
                      <a:r>
                        <a:rPr lang="en-US" sz="1800" b="1" dirty="0" smtClean="0">
                          <a:solidFill>
                            <a:srgbClr val="0000FF"/>
                          </a:solidFill>
                          <a:latin typeface="Arial" pitchFamily="34" charset="0"/>
                          <a:cs typeface="Arial" pitchFamily="34" charset="0"/>
                        </a:rPr>
                        <a:t>Primary</a:t>
                      </a:r>
                      <a:endParaRPr lang="en-US" sz="1800" b="1" dirty="0">
                        <a:solidFill>
                          <a:srgbClr val="0000FF"/>
                        </a:solidFill>
                        <a:latin typeface="Arial" pitchFamily="34" charset="0"/>
                        <a:cs typeface="Arial" pitchFamily="34" charset="0"/>
                      </a:endParaRPr>
                    </a:p>
                  </a:txBody>
                  <a:tcPr anchor="ctr"/>
                </a:tc>
                <a:tc>
                  <a:txBody>
                    <a:bodyPr/>
                    <a:lstStyle/>
                    <a:p>
                      <a:pPr algn="ctr"/>
                      <a:r>
                        <a:rPr lang="en-US" sz="1800" b="1" dirty="0" smtClean="0">
                          <a:solidFill>
                            <a:srgbClr val="0000FF"/>
                          </a:solidFill>
                          <a:latin typeface="Arial" pitchFamily="34" charset="0"/>
                          <a:cs typeface="Arial" pitchFamily="34" charset="0"/>
                        </a:rPr>
                        <a:t>4396</a:t>
                      </a:r>
                      <a:endParaRPr lang="en-US" sz="1800" b="1" dirty="0">
                        <a:solidFill>
                          <a:srgbClr val="0000FF"/>
                        </a:solidFill>
                        <a:latin typeface="Arial" pitchFamily="34" charset="0"/>
                        <a:cs typeface="Arial" pitchFamily="34" charset="0"/>
                      </a:endParaRPr>
                    </a:p>
                  </a:txBody>
                  <a:tcPr anchor="ctr"/>
                </a:tc>
                <a:tc>
                  <a:txBody>
                    <a:bodyPr/>
                    <a:lstStyle/>
                    <a:p>
                      <a:pPr algn="ctr"/>
                      <a:r>
                        <a:rPr lang="en-US" sz="1800" b="1" dirty="0" smtClean="0">
                          <a:solidFill>
                            <a:srgbClr val="0000FF"/>
                          </a:solidFill>
                          <a:latin typeface="Arial" pitchFamily="34" charset="0"/>
                          <a:cs typeface="Arial" pitchFamily="34" charset="0"/>
                        </a:rPr>
                        <a:t>2,66,326</a:t>
                      </a:r>
                      <a:endParaRPr lang="en-US" sz="1800" b="1" dirty="0">
                        <a:solidFill>
                          <a:srgbClr val="0000FF"/>
                        </a:solidFill>
                        <a:latin typeface="Arial" pitchFamily="34" charset="0"/>
                        <a:cs typeface="Arial" pitchFamily="34" charset="0"/>
                      </a:endParaRPr>
                    </a:p>
                  </a:txBody>
                  <a:tcPr anchor="ctr"/>
                </a:tc>
                <a:tc>
                  <a:txBody>
                    <a:bodyPr/>
                    <a:lstStyle/>
                    <a:p>
                      <a:pPr algn="ctr"/>
                      <a:r>
                        <a:rPr lang="en-US" sz="1800" b="1" kern="1200" dirty="0" smtClean="0">
                          <a:solidFill>
                            <a:srgbClr val="0000FF"/>
                          </a:solidFill>
                          <a:latin typeface="Arial" pitchFamily="34" charset="0"/>
                          <a:ea typeface="+mn-ea"/>
                          <a:cs typeface="Arial" pitchFamily="34" charset="0"/>
                        </a:rPr>
                        <a:t>2,21,055</a:t>
                      </a:r>
                      <a:endParaRPr lang="en-IN" sz="1800" b="1" kern="1200" dirty="0">
                        <a:solidFill>
                          <a:srgbClr val="0000FF"/>
                        </a:solidFill>
                        <a:latin typeface="Arial" pitchFamily="34" charset="0"/>
                        <a:ea typeface="+mn-ea"/>
                        <a:cs typeface="Arial" pitchFamily="34" charset="0"/>
                      </a:endParaRPr>
                    </a:p>
                  </a:txBody>
                  <a:tcPr anchor="ctr"/>
                </a:tc>
                <a:tc>
                  <a:txBody>
                    <a:bodyPr/>
                    <a:lstStyle/>
                    <a:p>
                      <a:pPr algn="ctr"/>
                      <a:r>
                        <a:rPr lang="en-US" sz="1800" b="1" dirty="0" smtClean="0">
                          <a:solidFill>
                            <a:srgbClr val="0000FF"/>
                          </a:solidFill>
                          <a:latin typeface="Arial" pitchFamily="34" charset="0"/>
                          <a:cs typeface="Arial" pitchFamily="34" charset="0"/>
                        </a:rPr>
                        <a:t>2,07,960</a:t>
                      </a:r>
                      <a:endParaRPr lang="en-US" sz="1800" b="1" dirty="0">
                        <a:solidFill>
                          <a:srgbClr val="0000FF"/>
                        </a:solidFill>
                        <a:latin typeface="Arial" pitchFamily="34" charset="0"/>
                        <a:cs typeface="Arial" pitchFamily="34" charset="0"/>
                      </a:endParaRPr>
                    </a:p>
                  </a:txBody>
                  <a:tcPr anchor="ctr"/>
                </a:tc>
                <a:tc>
                  <a:txBody>
                    <a:bodyPr/>
                    <a:lstStyle/>
                    <a:p>
                      <a:pPr algn="ctr"/>
                      <a:r>
                        <a:rPr lang="en-US" sz="1800" b="1" dirty="0" smtClean="0">
                          <a:solidFill>
                            <a:srgbClr val="0000FF"/>
                          </a:solidFill>
                          <a:latin typeface="Arial" pitchFamily="34" charset="0"/>
                          <a:cs typeface="Arial" pitchFamily="34" charset="0"/>
                        </a:rPr>
                        <a:t>78%</a:t>
                      </a:r>
                      <a:endParaRPr lang="en-US" sz="1800" b="1" dirty="0">
                        <a:solidFill>
                          <a:srgbClr val="0000FF"/>
                        </a:solidFill>
                        <a:latin typeface="Arial" pitchFamily="34" charset="0"/>
                        <a:cs typeface="Arial" pitchFamily="34" charset="0"/>
                      </a:endParaRPr>
                    </a:p>
                  </a:txBody>
                  <a:tcPr anchor="ctr"/>
                </a:tc>
              </a:tr>
              <a:tr h="730855">
                <a:tc>
                  <a:txBody>
                    <a:bodyPr/>
                    <a:lstStyle/>
                    <a:p>
                      <a:r>
                        <a:rPr lang="en-US" sz="1800" b="1" dirty="0" smtClean="0">
                          <a:solidFill>
                            <a:srgbClr val="0000FF"/>
                          </a:solidFill>
                          <a:latin typeface="Arial" pitchFamily="34" charset="0"/>
                          <a:cs typeface="Arial" pitchFamily="34" charset="0"/>
                        </a:rPr>
                        <a:t>Upp. Primary</a:t>
                      </a:r>
                      <a:endParaRPr lang="en-US" sz="1800" b="1" dirty="0">
                        <a:solidFill>
                          <a:srgbClr val="0000FF"/>
                        </a:solidFill>
                        <a:latin typeface="Arial" pitchFamily="34" charset="0"/>
                        <a:cs typeface="Arial" pitchFamily="34" charset="0"/>
                      </a:endParaRPr>
                    </a:p>
                  </a:txBody>
                  <a:tcPr anchor="ctr"/>
                </a:tc>
                <a:tc>
                  <a:txBody>
                    <a:bodyPr/>
                    <a:lstStyle/>
                    <a:p>
                      <a:pPr algn="ctr"/>
                      <a:r>
                        <a:rPr lang="en-US" sz="1800" b="1" dirty="0" smtClean="0">
                          <a:solidFill>
                            <a:srgbClr val="0000FF"/>
                          </a:solidFill>
                          <a:latin typeface="Arial" pitchFamily="34" charset="0"/>
                          <a:cs typeface="Arial" pitchFamily="34" charset="0"/>
                        </a:rPr>
                        <a:t>2128</a:t>
                      </a:r>
                      <a:endParaRPr lang="en-US" sz="1800" b="1" dirty="0">
                        <a:solidFill>
                          <a:srgbClr val="0000FF"/>
                        </a:solidFill>
                        <a:latin typeface="Arial" pitchFamily="34" charset="0"/>
                        <a:cs typeface="Arial" pitchFamily="34" charset="0"/>
                      </a:endParaRPr>
                    </a:p>
                  </a:txBody>
                  <a:tcPr anchor="ctr"/>
                </a:tc>
                <a:tc>
                  <a:txBody>
                    <a:bodyPr/>
                    <a:lstStyle/>
                    <a:p>
                      <a:pPr algn="ctr"/>
                      <a:r>
                        <a:rPr lang="en-US" sz="1800" b="1" dirty="0" smtClean="0">
                          <a:solidFill>
                            <a:srgbClr val="0000FF"/>
                          </a:solidFill>
                          <a:latin typeface="Arial" pitchFamily="34" charset="0"/>
                          <a:cs typeface="Arial" pitchFamily="34" charset="0"/>
                        </a:rPr>
                        <a:t>1,65,953</a:t>
                      </a:r>
                      <a:endParaRPr lang="en-US" sz="1800" b="1" dirty="0">
                        <a:solidFill>
                          <a:srgbClr val="0000FF"/>
                        </a:solidFill>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00FF"/>
                          </a:solidFill>
                          <a:latin typeface="Arial" pitchFamily="34" charset="0"/>
                          <a:ea typeface="+mn-ea"/>
                          <a:cs typeface="Arial" pitchFamily="34" charset="0"/>
                        </a:rPr>
                        <a:t>1,35,140</a:t>
                      </a:r>
                      <a:endParaRPr lang="en-IN" sz="1800" b="1" kern="1200" dirty="0" smtClean="0">
                        <a:solidFill>
                          <a:srgbClr val="0000FF"/>
                        </a:solidFill>
                        <a:latin typeface="Arial" pitchFamily="34" charset="0"/>
                        <a:ea typeface="+mn-ea"/>
                        <a:cs typeface="Arial" pitchFamily="34" charset="0"/>
                      </a:endParaRPr>
                    </a:p>
                  </a:txBody>
                  <a:tcPr anchor="ctr"/>
                </a:tc>
                <a:tc>
                  <a:txBody>
                    <a:bodyPr/>
                    <a:lstStyle/>
                    <a:p>
                      <a:pPr algn="ctr"/>
                      <a:r>
                        <a:rPr lang="en-US" sz="1800" b="1" dirty="0" smtClean="0">
                          <a:solidFill>
                            <a:srgbClr val="0000FF"/>
                          </a:solidFill>
                          <a:latin typeface="Arial" pitchFamily="34" charset="0"/>
                          <a:cs typeface="Arial" pitchFamily="34" charset="0"/>
                        </a:rPr>
                        <a:t>1,24,397</a:t>
                      </a:r>
                      <a:endParaRPr lang="en-US" sz="1800" b="1" dirty="0">
                        <a:solidFill>
                          <a:srgbClr val="0000FF"/>
                        </a:solidFill>
                        <a:latin typeface="Arial" pitchFamily="34" charset="0"/>
                        <a:cs typeface="Arial" pitchFamily="34" charset="0"/>
                      </a:endParaRPr>
                    </a:p>
                  </a:txBody>
                  <a:tcPr anchor="ctr"/>
                </a:tc>
                <a:tc>
                  <a:txBody>
                    <a:bodyPr/>
                    <a:lstStyle/>
                    <a:p>
                      <a:pPr algn="ctr"/>
                      <a:r>
                        <a:rPr lang="en-US" sz="1800" b="1" dirty="0" smtClean="0">
                          <a:solidFill>
                            <a:srgbClr val="0000FF"/>
                          </a:solidFill>
                          <a:latin typeface="Arial" pitchFamily="34" charset="0"/>
                          <a:cs typeface="Arial" pitchFamily="34" charset="0"/>
                        </a:rPr>
                        <a:t>75%</a:t>
                      </a:r>
                      <a:endParaRPr lang="en-US" sz="1800" b="1" dirty="0">
                        <a:solidFill>
                          <a:srgbClr val="0000FF"/>
                        </a:solidFill>
                        <a:latin typeface="Arial" pitchFamily="34" charset="0"/>
                        <a:cs typeface="Arial" pitchFamily="34" charset="0"/>
                      </a:endParaRPr>
                    </a:p>
                  </a:txBody>
                  <a:tcPr anchor="ctr"/>
                </a:tc>
              </a:tr>
              <a:tr h="588263">
                <a:tc>
                  <a:txBody>
                    <a:bodyPr/>
                    <a:lstStyle/>
                    <a:p>
                      <a:r>
                        <a:rPr lang="en-US" sz="1800" b="1" dirty="0" smtClean="0">
                          <a:solidFill>
                            <a:srgbClr val="0000FF"/>
                          </a:solidFill>
                          <a:latin typeface="Arial" pitchFamily="34" charset="0"/>
                          <a:cs typeface="Arial" pitchFamily="34" charset="0"/>
                        </a:rPr>
                        <a:t>Total</a:t>
                      </a:r>
                      <a:endParaRPr lang="en-US" sz="1800" b="1" dirty="0">
                        <a:solidFill>
                          <a:srgbClr val="0000FF"/>
                        </a:solidFill>
                        <a:latin typeface="Arial" pitchFamily="34" charset="0"/>
                        <a:cs typeface="Arial" pitchFamily="34" charset="0"/>
                      </a:endParaRPr>
                    </a:p>
                  </a:txBody>
                  <a:tcPr anchor="ctr"/>
                </a:tc>
                <a:tc>
                  <a:txBody>
                    <a:bodyPr/>
                    <a:lstStyle/>
                    <a:p>
                      <a:pPr algn="ctr"/>
                      <a:r>
                        <a:rPr lang="en-US" sz="1800" b="1" dirty="0" smtClean="0">
                          <a:solidFill>
                            <a:srgbClr val="0000FF"/>
                          </a:solidFill>
                          <a:latin typeface="Arial" pitchFamily="34" charset="0"/>
                          <a:cs typeface="Arial" pitchFamily="34" charset="0"/>
                        </a:rPr>
                        <a:t>6529</a:t>
                      </a:r>
                      <a:endParaRPr lang="en-US" sz="1800" b="1" dirty="0">
                        <a:solidFill>
                          <a:srgbClr val="0000FF"/>
                        </a:solidFill>
                        <a:latin typeface="Arial" pitchFamily="34" charset="0"/>
                        <a:cs typeface="Arial" pitchFamily="34" charset="0"/>
                      </a:endParaRPr>
                    </a:p>
                  </a:txBody>
                  <a:tcPr anchor="ctr"/>
                </a:tc>
                <a:tc>
                  <a:txBody>
                    <a:bodyPr/>
                    <a:lstStyle/>
                    <a:p>
                      <a:pPr algn="ctr"/>
                      <a:r>
                        <a:rPr lang="en-US" sz="1800" b="1" dirty="0" smtClean="0">
                          <a:solidFill>
                            <a:srgbClr val="0000FF"/>
                          </a:solidFill>
                          <a:latin typeface="Arial" pitchFamily="34" charset="0"/>
                          <a:cs typeface="Arial" pitchFamily="34" charset="0"/>
                        </a:rPr>
                        <a:t>4,32,279</a:t>
                      </a:r>
                      <a:endParaRPr lang="en-US" sz="1800" b="1" dirty="0">
                        <a:solidFill>
                          <a:srgbClr val="0000FF"/>
                        </a:solidFill>
                        <a:latin typeface="Arial" pitchFamily="34" charset="0"/>
                        <a:cs typeface="Arial" pitchFamily="34" charset="0"/>
                      </a:endParaRPr>
                    </a:p>
                  </a:txBody>
                  <a:tcPr anchor="ctr"/>
                </a:tc>
                <a:tc>
                  <a:txBody>
                    <a:bodyPr/>
                    <a:lstStyle/>
                    <a:p>
                      <a:pPr algn="ctr"/>
                      <a:r>
                        <a:rPr lang="en-US" sz="1800" b="1" kern="1200" dirty="0" smtClean="0">
                          <a:solidFill>
                            <a:srgbClr val="0000FF"/>
                          </a:solidFill>
                          <a:latin typeface="Arial" pitchFamily="34" charset="0"/>
                          <a:ea typeface="+mn-ea"/>
                          <a:cs typeface="Arial" pitchFamily="34" charset="0"/>
                        </a:rPr>
                        <a:t>3,56,195</a:t>
                      </a:r>
                      <a:endParaRPr lang="en-IN" sz="1800" b="1" kern="1200" dirty="0">
                        <a:solidFill>
                          <a:srgbClr val="0000FF"/>
                        </a:solidFill>
                        <a:latin typeface="Arial" pitchFamily="34" charset="0"/>
                        <a:ea typeface="+mn-ea"/>
                        <a:cs typeface="Arial" pitchFamily="34" charset="0"/>
                      </a:endParaRPr>
                    </a:p>
                  </a:txBody>
                  <a:tcPr anchor="ctr"/>
                </a:tc>
                <a:tc>
                  <a:txBody>
                    <a:bodyPr/>
                    <a:lstStyle/>
                    <a:p>
                      <a:pPr algn="ctr"/>
                      <a:r>
                        <a:rPr lang="en-US" sz="1800" b="1" dirty="0" smtClean="0">
                          <a:solidFill>
                            <a:srgbClr val="0000FF"/>
                          </a:solidFill>
                          <a:latin typeface="Arial" pitchFamily="34" charset="0"/>
                          <a:cs typeface="Arial" pitchFamily="34" charset="0"/>
                        </a:rPr>
                        <a:t>3,32,357</a:t>
                      </a:r>
                      <a:endParaRPr lang="en-US" sz="1800" b="1" dirty="0">
                        <a:solidFill>
                          <a:srgbClr val="0000FF"/>
                        </a:solidFill>
                        <a:latin typeface="Arial" pitchFamily="34" charset="0"/>
                        <a:cs typeface="Arial" pitchFamily="34" charset="0"/>
                      </a:endParaRPr>
                    </a:p>
                  </a:txBody>
                  <a:tcPr anchor="ctr"/>
                </a:tc>
                <a:tc>
                  <a:txBody>
                    <a:bodyPr/>
                    <a:lstStyle/>
                    <a:p>
                      <a:pPr algn="ctr"/>
                      <a:r>
                        <a:rPr lang="en-US" sz="1800" b="1" dirty="0" smtClean="0">
                          <a:solidFill>
                            <a:srgbClr val="0000FF"/>
                          </a:solidFill>
                          <a:latin typeface="Arial" pitchFamily="34" charset="0"/>
                          <a:cs typeface="Arial" pitchFamily="34" charset="0"/>
                        </a:rPr>
                        <a:t>77%</a:t>
                      </a:r>
                      <a:endParaRPr lang="en-US" sz="1800" b="1" dirty="0">
                        <a:solidFill>
                          <a:srgbClr val="0000FF"/>
                        </a:solidFill>
                        <a:latin typeface="Arial" pitchFamily="34" charset="0"/>
                        <a:cs typeface="Arial" pitchFamily="34" charset="0"/>
                      </a:endParaRPr>
                    </a:p>
                  </a:txBody>
                  <a:tcPr anchor="ctr"/>
                </a:tc>
              </a:tr>
            </a:tbl>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838201"/>
            <a:ext cx="5715000" cy="609600"/>
          </a:xfrm>
        </p:spPr>
        <p:txBody>
          <a:bodyPr/>
          <a:lstStyle/>
          <a:p>
            <a:pPr algn="l" eaLnBrk="1" hangingPunct="1"/>
            <a:r>
              <a:rPr lang="en-US" sz="2800" b="1" dirty="0">
                <a:solidFill>
                  <a:srgbClr val="0000CC"/>
                </a:solidFill>
                <a:effectLst>
                  <a:outerShdw blurRad="38100" dist="38100" dir="2700000" algn="tl">
                    <a:srgbClr val="000000">
                      <a:alpha val="43137"/>
                    </a:srgbClr>
                  </a:outerShdw>
                </a:effectLst>
                <a:latin typeface="Candara" panose="020E0502030303020204" pitchFamily="34" charset="0"/>
                <a:ea typeface="+mn-ea"/>
                <a:cs typeface="Arial" pitchFamily="34" charset="0"/>
              </a:rPr>
              <a:t>3. Menu &amp; Cost Norms</a:t>
            </a:r>
          </a:p>
        </p:txBody>
      </p:sp>
      <p:sp>
        <p:nvSpPr>
          <p:cNvPr id="203779" name="Rectangle 3"/>
          <p:cNvSpPr>
            <a:spLocks noGrp="1" noChangeArrowheads="1"/>
          </p:cNvSpPr>
          <p:nvPr>
            <p:ph idx="1"/>
          </p:nvPr>
        </p:nvSpPr>
        <p:spPr>
          <a:xfrm>
            <a:off x="228600" y="1524000"/>
            <a:ext cx="8458200" cy="5029200"/>
          </a:xfrm>
        </p:spPr>
        <p:txBody>
          <a:bodyPr rtlCol="0">
            <a:normAutofit fontScale="62500" lnSpcReduction="20000"/>
          </a:bodyPr>
          <a:lstStyle/>
          <a:p>
            <a:pPr marL="274320" indent="-274320" eaLnBrk="1" fontAlgn="auto" hangingPunct="1">
              <a:lnSpc>
                <a:spcPct val="80000"/>
              </a:lnSpc>
              <a:spcAft>
                <a:spcPts val="0"/>
              </a:spcAft>
              <a:buFont typeface="Wingdings" pitchFamily="2" charset="2"/>
              <a:buNone/>
              <a:defRPr/>
            </a:pPr>
            <a:r>
              <a:rPr lang="en-US" sz="3100" b="1" dirty="0">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Weekly Uniform Menu </a:t>
            </a:r>
            <a:r>
              <a:rPr lang="en-US" sz="3100" b="1" dirty="0" err="1">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w.e.f</a:t>
            </a:r>
            <a:r>
              <a:rPr lang="en-US" sz="3100" b="1" dirty="0">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 13th June 2011.</a:t>
            </a:r>
          </a:p>
          <a:p>
            <a:pPr marL="274320" indent="-274320" eaLnBrk="1" fontAlgn="auto" hangingPunct="1">
              <a:lnSpc>
                <a:spcPct val="80000"/>
              </a:lnSpc>
              <a:spcAft>
                <a:spcPts val="0"/>
              </a:spcAft>
              <a:buFont typeface="Wingdings" pitchFamily="2" charset="2"/>
              <a:buNone/>
              <a:defRPr/>
            </a:pPr>
            <a:endParaRPr lang="en-US" sz="3100" dirty="0">
              <a:solidFill>
                <a:srgbClr val="0000CC"/>
              </a:solidFill>
              <a:latin typeface="Candara" panose="020E0502030303020204" pitchFamily="34" charset="0"/>
              <a:cs typeface="Arial" pitchFamily="34" charset="0"/>
            </a:endParaRPr>
          </a:p>
          <a:p>
            <a:pPr marL="274320" indent="-274320" eaLnBrk="1" fontAlgn="auto" hangingPunct="1">
              <a:lnSpc>
                <a:spcPct val="80000"/>
              </a:lnSpc>
              <a:spcAft>
                <a:spcPts val="0"/>
              </a:spcAft>
              <a:buClr>
                <a:srgbClr val="C00000"/>
              </a:buClr>
              <a:buFont typeface="Wingdings" pitchFamily="2" charset="2"/>
              <a:buChar char="Ø"/>
              <a:defRPr/>
            </a:pPr>
            <a:r>
              <a:rPr lang="en-US" sz="3100" dirty="0">
                <a:solidFill>
                  <a:srgbClr val="0000CC"/>
                </a:solidFill>
                <a:latin typeface="Candara" panose="020E0502030303020204" pitchFamily="34" charset="0"/>
                <a:cs typeface="Arial" pitchFamily="34" charset="0"/>
              </a:rPr>
              <a:t>Monday   		:  </a:t>
            </a:r>
            <a:r>
              <a:rPr lang="en-US" sz="3100" dirty="0" err="1">
                <a:solidFill>
                  <a:srgbClr val="0000CC"/>
                </a:solidFill>
                <a:latin typeface="Candara" panose="020E0502030303020204" pitchFamily="34" charset="0"/>
                <a:cs typeface="Arial" pitchFamily="34" charset="0"/>
              </a:rPr>
              <a:t>Khichudi</a:t>
            </a:r>
            <a:endParaRPr lang="en-US" sz="3100" dirty="0">
              <a:solidFill>
                <a:srgbClr val="0000CC"/>
              </a:solidFill>
              <a:latin typeface="Candara" panose="020E0502030303020204" pitchFamily="34" charset="0"/>
              <a:cs typeface="Arial" pitchFamily="34" charset="0"/>
            </a:endParaRPr>
          </a:p>
          <a:p>
            <a:pPr marL="274320" indent="-274320" eaLnBrk="1" fontAlgn="auto" hangingPunct="1">
              <a:lnSpc>
                <a:spcPct val="80000"/>
              </a:lnSpc>
              <a:spcAft>
                <a:spcPts val="0"/>
              </a:spcAft>
              <a:buClr>
                <a:srgbClr val="C00000"/>
              </a:buClr>
              <a:buFont typeface="Wingdings" pitchFamily="2" charset="2"/>
              <a:buChar char="Ø"/>
              <a:defRPr/>
            </a:pPr>
            <a:r>
              <a:rPr lang="en-US" sz="3100" dirty="0">
                <a:solidFill>
                  <a:srgbClr val="0000CC"/>
                </a:solidFill>
                <a:latin typeface="Candara" panose="020E0502030303020204" pitchFamily="34" charset="0"/>
                <a:cs typeface="Arial" pitchFamily="34" charset="0"/>
              </a:rPr>
              <a:t>Tuesday		:  Rice and Egg curry</a:t>
            </a:r>
          </a:p>
          <a:p>
            <a:pPr marL="274320" indent="-274320" eaLnBrk="1" fontAlgn="auto" hangingPunct="1">
              <a:lnSpc>
                <a:spcPct val="80000"/>
              </a:lnSpc>
              <a:spcAft>
                <a:spcPts val="0"/>
              </a:spcAft>
              <a:buClr>
                <a:srgbClr val="C00000"/>
              </a:buClr>
              <a:buFont typeface="Wingdings" pitchFamily="2" charset="2"/>
              <a:buChar char="Ø"/>
              <a:defRPr/>
            </a:pPr>
            <a:r>
              <a:rPr lang="en-US" sz="3100" dirty="0">
                <a:solidFill>
                  <a:srgbClr val="0000CC"/>
                </a:solidFill>
                <a:latin typeface="Candara" panose="020E0502030303020204" pitchFamily="34" charset="0"/>
                <a:cs typeface="Arial" pitchFamily="34" charset="0"/>
              </a:rPr>
              <a:t>Wednesday		:  Rice &amp; Veg. curry</a:t>
            </a:r>
          </a:p>
          <a:p>
            <a:pPr marL="274320" indent="-274320" eaLnBrk="1" fontAlgn="auto" hangingPunct="1">
              <a:lnSpc>
                <a:spcPct val="80000"/>
              </a:lnSpc>
              <a:spcAft>
                <a:spcPts val="0"/>
              </a:spcAft>
              <a:buClr>
                <a:srgbClr val="C00000"/>
              </a:buClr>
              <a:buFont typeface="Wingdings" pitchFamily="2" charset="2"/>
              <a:buChar char="Ø"/>
              <a:defRPr/>
            </a:pPr>
            <a:r>
              <a:rPr lang="en-US" sz="3100" dirty="0">
                <a:solidFill>
                  <a:srgbClr val="0000CC"/>
                </a:solidFill>
                <a:latin typeface="Candara" panose="020E0502030303020204" pitchFamily="34" charset="0"/>
                <a:cs typeface="Arial" pitchFamily="34" charset="0"/>
              </a:rPr>
              <a:t>Thursday		:  Rice and Egg curry</a:t>
            </a:r>
          </a:p>
          <a:p>
            <a:pPr marL="274320" indent="-274320" eaLnBrk="1" fontAlgn="auto" hangingPunct="1">
              <a:lnSpc>
                <a:spcPct val="80000"/>
              </a:lnSpc>
              <a:spcAft>
                <a:spcPts val="0"/>
              </a:spcAft>
              <a:buClr>
                <a:srgbClr val="C00000"/>
              </a:buClr>
              <a:buFont typeface="Wingdings" pitchFamily="2" charset="2"/>
              <a:buChar char="Ø"/>
              <a:defRPr/>
            </a:pPr>
            <a:r>
              <a:rPr lang="en-US" sz="3100" dirty="0">
                <a:solidFill>
                  <a:srgbClr val="0000CC"/>
                </a:solidFill>
                <a:latin typeface="Candara" panose="020E0502030303020204" pitchFamily="34" charset="0"/>
                <a:cs typeface="Arial" pitchFamily="34" charset="0"/>
              </a:rPr>
              <a:t>Friday		</a:t>
            </a:r>
            <a:r>
              <a:rPr lang="en-US" sz="3100" dirty="0" smtClean="0">
                <a:solidFill>
                  <a:srgbClr val="0000CC"/>
                </a:solidFill>
                <a:latin typeface="Candara" panose="020E0502030303020204" pitchFamily="34" charset="0"/>
                <a:cs typeface="Arial" pitchFamily="34" charset="0"/>
              </a:rPr>
              <a:t>	:  </a:t>
            </a:r>
            <a:r>
              <a:rPr lang="en-US" sz="3100" dirty="0">
                <a:solidFill>
                  <a:srgbClr val="0000CC"/>
                </a:solidFill>
                <a:latin typeface="Candara" panose="020E0502030303020204" pitchFamily="34" charset="0"/>
                <a:cs typeface="Arial" pitchFamily="34" charset="0"/>
              </a:rPr>
              <a:t>Rice &amp; Veg. curry</a:t>
            </a:r>
          </a:p>
          <a:p>
            <a:pPr marL="274320" indent="-274320" eaLnBrk="1" fontAlgn="auto" hangingPunct="1">
              <a:lnSpc>
                <a:spcPct val="80000"/>
              </a:lnSpc>
              <a:spcAft>
                <a:spcPts val="0"/>
              </a:spcAft>
              <a:buClr>
                <a:srgbClr val="C00000"/>
              </a:buClr>
              <a:buFont typeface="Wingdings" pitchFamily="2" charset="2"/>
              <a:buChar char="Ø"/>
              <a:defRPr/>
            </a:pPr>
            <a:r>
              <a:rPr lang="en-US" sz="3100" dirty="0">
                <a:solidFill>
                  <a:srgbClr val="0000CC"/>
                </a:solidFill>
                <a:latin typeface="Candara" panose="020E0502030303020204" pitchFamily="34" charset="0"/>
                <a:cs typeface="Arial" pitchFamily="34" charset="0"/>
              </a:rPr>
              <a:t>Saturday  		: (</a:t>
            </a:r>
            <a:r>
              <a:rPr lang="en-US" sz="3100" dirty="0" err="1">
                <a:solidFill>
                  <a:srgbClr val="0000CC"/>
                </a:solidFill>
                <a:latin typeface="Candara" panose="020E0502030303020204" pitchFamily="34" charset="0"/>
                <a:cs typeface="Arial" pitchFamily="34" charset="0"/>
              </a:rPr>
              <a:t>Payesh</a:t>
            </a:r>
            <a:r>
              <a:rPr lang="en-US" sz="3100" dirty="0">
                <a:solidFill>
                  <a:srgbClr val="0000CC"/>
                </a:solidFill>
                <a:latin typeface="Candara" panose="020E0502030303020204" pitchFamily="34" charset="0"/>
                <a:cs typeface="Arial" pitchFamily="34" charset="0"/>
              </a:rPr>
              <a:t> /</a:t>
            </a:r>
            <a:r>
              <a:rPr lang="en-US" sz="3100" dirty="0" err="1">
                <a:solidFill>
                  <a:srgbClr val="0000CC"/>
                </a:solidFill>
                <a:latin typeface="Candara" panose="020E0502030303020204" pitchFamily="34" charset="0"/>
                <a:cs typeface="Arial" pitchFamily="34" charset="0"/>
              </a:rPr>
              <a:t>Khichudi</a:t>
            </a:r>
            <a:r>
              <a:rPr lang="en-US" sz="3100" dirty="0">
                <a:solidFill>
                  <a:srgbClr val="0000CC"/>
                </a:solidFill>
                <a:latin typeface="Candara" panose="020E0502030303020204" pitchFamily="34" charset="0"/>
                <a:cs typeface="Arial" pitchFamily="34" charset="0"/>
              </a:rPr>
              <a:t> /</a:t>
            </a:r>
            <a:r>
              <a:rPr lang="en-US" sz="3100" dirty="0" err="1">
                <a:solidFill>
                  <a:srgbClr val="0000CC"/>
                </a:solidFill>
                <a:latin typeface="Candara" panose="020E0502030303020204" pitchFamily="34" charset="0"/>
                <a:cs typeface="Arial" pitchFamily="34" charset="0"/>
              </a:rPr>
              <a:t>Rice&amp;Veg</a:t>
            </a:r>
            <a:r>
              <a:rPr lang="en-US" sz="3100" dirty="0">
                <a:solidFill>
                  <a:srgbClr val="0000CC"/>
                </a:solidFill>
                <a:latin typeface="Candara" panose="020E0502030303020204" pitchFamily="34" charset="0"/>
                <a:cs typeface="Arial" pitchFamily="34" charset="0"/>
              </a:rPr>
              <a:t>.)</a:t>
            </a:r>
          </a:p>
          <a:p>
            <a:pPr marL="274320" indent="-274320" eaLnBrk="1" fontAlgn="auto" hangingPunct="1">
              <a:lnSpc>
                <a:spcPct val="80000"/>
              </a:lnSpc>
              <a:spcAft>
                <a:spcPts val="0"/>
              </a:spcAft>
              <a:buClr>
                <a:srgbClr val="C00000"/>
              </a:buClr>
              <a:buFont typeface="Wingdings" pitchFamily="2" charset="2"/>
              <a:buChar char="Ø"/>
              <a:defRPr/>
            </a:pPr>
            <a:endParaRPr lang="en-US" sz="2200" b="1" dirty="0" smtClean="0">
              <a:solidFill>
                <a:srgbClr val="0000FF"/>
              </a:solidFill>
              <a:latin typeface="Arial" pitchFamily="34" charset="0"/>
              <a:cs typeface="Arial" pitchFamily="34" charset="0"/>
            </a:endParaRPr>
          </a:p>
          <a:p>
            <a:pPr marL="274320" indent="-274320" eaLnBrk="1" fontAlgn="auto" hangingPunct="1">
              <a:lnSpc>
                <a:spcPct val="80000"/>
              </a:lnSpc>
              <a:spcAft>
                <a:spcPts val="0"/>
              </a:spcAft>
              <a:buClr>
                <a:srgbClr val="C00000"/>
              </a:buClr>
              <a:buNone/>
              <a:defRPr/>
            </a:pPr>
            <a:endParaRPr lang="en-US" sz="1500" b="1" dirty="0" smtClean="0">
              <a:solidFill>
                <a:srgbClr val="0000FF"/>
              </a:solidFill>
              <a:latin typeface="Arial" pitchFamily="34" charset="0"/>
              <a:cs typeface="Arial" pitchFamily="34" charset="0"/>
            </a:endParaRPr>
          </a:p>
          <a:p>
            <a:pPr marL="274320" indent="-274320" eaLnBrk="1" fontAlgn="auto" hangingPunct="1">
              <a:lnSpc>
                <a:spcPct val="80000"/>
              </a:lnSpc>
              <a:spcAft>
                <a:spcPts val="0"/>
              </a:spcAft>
              <a:buFont typeface="Wingdings 2" pitchFamily="18" charset="2"/>
              <a:buNone/>
              <a:defRPr/>
            </a:pPr>
            <a:r>
              <a:rPr lang="en-US" sz="4000" b="1" dirty="0">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Cost Norms </a:t>
            </a:r>
            <a:r>
              <a:rPr lang="en-US" sz="4000" b="1" dirty="0" err="1">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w.e.f</a:t>
            </a:r>
            <a:r>
              <a:rPr lang="en-US" sz="4000" b="1" dirty="0">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 1st April, 2020:</a:t>
            </a:r>
          </a:p>
          <a:p>
            <a:pPr marL="274320" indent="-274320" eaLnBrk="1" fontAlgn="auto" hangingPunct="1">
              <a:lnSpc>
                <a:spcPct val="80000"/>
              </a:lnSpc>
              <a:spcAft>
                <a:spcPts val="0"/>
              </a:spcAft>
              <a:buFont typeface="Wingdings 2" pitchFamily="18" charset="2"/>
              <a:buNone/>
              <a:defRPr/>
            </a:pPr>
            <a:endParaRPr lang="en-US" sz="1100" b="1" dirty="0" smtClean="0">
              <a:solidFill>
                <a:srgbClr val="0070C0"/>
              </a:solidFill>
              <a:latin typeface="Arial" pitchFamily="34" charset="0"/>
              <a:cs typeface="Arial" pitchFamily="34" charset="0"/>
            </a:endParaRPr>
          </a:p>
          <a:p>
            <a:pPr marL="514350" indent="-514350" eaLnBrk="1" fontAlgn="auto" hangingPunct="1">
              <a:lnSpc>
                <a:spcPct val="80000"/>
              </a:lnSpc>
              <a:spcAft>
                <a:spcPts val="0"/>
              </a:spcAft>
              <a:buNone/>
              <a:defRPr/>
            </a:pPr>
            <a:r>
              <a:rPr lang="en-US" sz="2600" b="1" dirty="0" smtClean="0">
                <a:solidFill>
                  <a:srgbClr val="0070C0"/>
                </a:solidFill>
                <a:latin typeface="Arial" pitchFamily="34" charset="0"/>
                <a:cs typeface="Arial" pitchFamily="34" charset="0"/>
              </a:rPr>
              <a:t>A. </a:t>
            </a:r>
            <a:r>
              <a:rPr lang="en-US" sz="2600" b="1" u="sng" dirty="0" smtClean="0">
                <a:solidFill>
                  <a:srgbClr val="0070C0"/>
                </a:solidFill>
                <a:latin typeface="Arial" pitchFamily="34" charset="0"/>
                <a:cs typeface="Arial" pitchFamily="34" charset="0"/>
              </a:rPr>
              <a:t>Primary</a:t>
            </a:r>
          </a:p>
          <a:p>
            <a:pPr marL="514350" indent="-514350" eaLnBrk="1" fontAlgn="auto" hangingPunct="1">
              <a:lnSpc>
                <a:spcPct val="80000"/>
              </a:lnSpc>
              <a:spcAft>
                <a:spcPts val="0"/>
              </a:spcAft>
              <a:buNone/>
              <a:defRPr/>
            </a:pPr>
            <a:endParaRPr lang="en-US" sz="1100" b="1" u="sng" dirty="0" smtClean="0">
              <a:solidFill>
                <a:srgbClr val="C00000"/>
              </a:solidFill>
              <a:latin typeface="Arial" pitchFamily="34" charset="0"/>
              <a:cs typeface="Arial" pitchFamily="34" charset="0"/>
            </a:endParaRPr>
          </a:p>
          <a:p>
            <a:pPr marL="274320" indent="-274320" eaLnBrk="1" fontAlgn="auto" hangingPunct="1">
              <a:lnSpc>
                <a:spcPct val="80000"/>
              </a:lnSpc>
              <a:spcAft>
                <a:spcPts val="0"/>
              </a:spcAft>
              <a:buClr>
                <a:srgbClr val="C00000"/>
              </a:buClr>
              <a:buFont typeface="Wingdings" pitchFamily="2" charset="2"/>
              <a:buChar char="Ø"/>
              <a:defRPr/>
            </a:pPr>
            <a:r>
              <a:rPr lang="en-US" sz="3000" dirty="0">
                <a:solidFill>
                  <a:srgbClr val="0000CC"/>
                </a:solidFill>
                <a:latin typeface="Candara" panose="020E0502030303020204" pitchFamily="34" charset="0"/>
                <a:cs typeface="Arial" pitchFamily="34" charset="0"/>
              </a:rPr>
              <a:t>Total cost norms: Rs.4.97 per child per day.</a:t>
            </a:r>
          </a:p>
          <a:p>
            <a:pPr marL="274320" indent="-274320" eaLnBrk="1" fontAlgn="auto" hangingPunct="1">
              <a:lnSpc>
                <a:spcPct val="80000"/>
              </a:lnSpc>
              <a:spcAft>
                <a:spcPts val="0"/>
              </a:spcAft>
              <a:buClr>
                <a:srgbClr val="C00000"/>
              </a:buClr>
              <a:buFont typeface="Wingdings" pitchFamily="2" charset="2"/>
              <a:buChar char="Ø"/>
              <a:defRPr/>
            </a:pPr>
            <a:r>
              <a:rPr lang="en-US" sz="3000" dirty="0">
                <a:solidFill>
                  <a:srgbClr val="0000CC"/>
                </a:solidFill>
                <a:latin typeface="Candara" panose="020E0502030303020204" pitchFamily="34" charset="0"/>
                <a:cs typeface="Arial" pitchFamily="34" charset="0"/>
              </a:rPr>
              <a:t>Govt. of India’s assistance : Rs. 4.47 &amp; State share:Rs.0.50.</a:t>
            </a:r>
          </a:p>
          <a:p>
            <a:pPr marL="274320" indent="-274320" eaLnBrk="1" fontAlgn="auto" hangingPunct="1">
              <a:lnSpc>
                <a:spcPct val="80000"/>
              </a:lnSpc>
              <a:spcAft>
                <a:spcPts val="0"/>
              </a:spcAft>
              <a:buClr>
                <a:srgbClr val="C00000"/>
              </a:buClr>
              <a:buFont typeface="Wingdings" pitchFamily="2" charset="2"/>
              <a:buChar char="Ø"/>
              <a:defRPr/>
            </a:pPr>
            <a:r>
              <a:rPr lang="en-US" sz="3000" dirty="0">
                <a:solidFill>
                  <a:srgbClr val="0000CC"/>
                </a:solidFill>
                <a:latin typeface="Candara" panose="020E0502030303020204" pitchFamily="34" charset="0"/>
                <a:cs typeface="Arial" pitchFamily="34" charset="0"/>
              </a:rPr>
              <a:t>Rice 100 </a:t>
            </a:r>
            <a:r>
              <a:rPr lang="en-US" sz="3000" dirty="0" err="1">
                <a:solidFill>
                  <a:srgbClr val="0000CC"/>
                </a:solidFill>
                <a:latin typeface="Candara" panose="020E0502030303020204" pitchFamily="34" charset="0"/>
                <a:cs typeface="Arial" pitchFamily="34" charset="0"/>
              </a:rPr>
              <a:t>gms</a:t>
            </a:r>
            <a:r>
              <a:rPr lang="en-US" sz="3000" dirty="0">
                <a:solidFill>
                  <a:srgbClr val="0000CC"/>
                </a:solidFill>
                <a:latin typeface="Candara" panose="020E0502030303020204" pitchFamily="34" charset="0"/>
                <a:cs typeface="Arial" pitchFamily="34" charset="0"/>
              </a:rPr>
              <a:t>.</a:t>
            </a:r>
          </a:p>
          <a:p>
            <a:pPr marL="274320" indent="-274320" eaLnBrk="1" fontAlgn="auto" hangingPunct="1">
              <a:lnSpc>
                <a:spcPct val="80000"/>
              </a:lnSpc>
              <a:spcAft>
                <a:spcPts val="0"/>
              </a:spcAft>
              <a:buClr>
                <a:srgbClr val="C00000"/>
              </a:buClr>
              <a:buFont typeface="Wingdings" pitchFamily="2" charset="2"/>
              <a:buChar char="Ø"/>
              <a:defRPr/>
            </a:pPr>
            <a:endParaRPr lang="en-US" sz="2200" dirty="0" smtClean="0">
              <a:solidFill>
                <a:srgbClr val="0070C0"/>
              </a:solidFill>
              <a:latin typeface="Arial" pitchFamily="34" charset="0"/>
              <a:cs typeface="Arial" pitchFamily="34" charset="0"/>
            </a:endParaRPr>
          </a:p>
          <a:p>
            <a:pPr marL="274320" indent="-274320" eaLnBrk="1" fontAlgn="auto" hangingPunct="1">
              <a:lnSpc>
                <a:spcPct val="80000"/>
              </a:lnSpc>
              <a:spcAft>
                <a:spcPts val="0"/>
              </a:spcAft>
              <a:buFont typeface="Wingdings" pitchFamily="2" charset="2"/>
              <a:buNone/>
              <a:defRPr/>
            </a:pPr>
            <a:r>
              <a:rPr lang="en-US" sz="2600" b="1" dirty="0" smtClean="0">
                <a:solidFill>
                  <a:srgbClr val="0070C0"/>
                </a:solidFill>
                <a:latin typeface="Arial" pitchFamily="34" charset="0"/>
                <a:cs typeface="Arial" pitchFamily="34" charset="0"/>
              </a:rPr>
              <a:t>B. </a:t>
            </a:r>
            <a:r>
              <a:rPr lang="en-US" sz="2600" b="1" u="sng" dirty="0" smtClean="0">
                <a:solidFill>
                  <a:srgbClr val="0070C0"/>
                </a:solidFill>
                <a:latin typeface="Arial" pitchFamily="34" charset="0"/>
                <a:cs typeface="Arial" pitchFamily="34" charset="0"/>
              </a:rPr>
              <a:t>Upper Primary</a:t>
            </a:r>
          </a:p>
          <a:p>
            <a:pPr marL="274320" indent="-274320" eaLnBrk="1" fontAlgn="auto" hangingPunct="1">
              <a:lnSpc>
                <a:spcPct val="80000"/>
              </a:lnSpc>
              <a:spcAft>
                <a:spcPts val="0"/>
              </a:spcAft>
              <a:buFont typeface="Wingdings" pitchFamily="2" charset="2"/>
              <a:buNone/>
              <a:defRPr/>
            </a:pPr>
            <a:endParaRPr lang="en-US" sz="1200" b="1" u="sng" dirty="0" smtClean="0">
              <a:solidFill>
                <a:srgbClr val="C00000"/>
              </a:solidFill>
              <a:latin typeface="Arial" pitchFamily="34" charset="0"/>
              <a:cs typeface="Arial" pitchFamily="34" charset="0"/>
            </a:endParaRPr>
          </a:p>
          <a:p>
            <a:pPr marL="274320" indent="-274320" eaLnBrk="1" fontAlgn="auto" hangingPunct="1">
              <a:lnSpc>
                <a:spcPct val="80000"/>
              </a:lnSpc>
              <a:spcAft>
                <a:spcPts val="0"/>
              </a:spcAft>
              <a:buClr>
                <a:srgbClr val="C00000"/>
              </a:buClr>
              <a:buFont typeface="Wingdings" pitchFamily="2" charset="2"/>
              <a:buChar char="Ø"/>
              <a:defRPr/>
            </a:pPr>
            <a:r>
              <a:rPr lang="en-US" sz="3000" dirty="0">
                <a:solidFill>
                  <a:srgbClr val="0000CC"/>
                </a:solidFill>
                <a:latin typeface="Candara" panose="020E0502030303020204" pitchFamily="34" charset="0"/>
                <a:cs typeface="Arial" pitchFamily="34" charset="0"/>
              </a:rPr>
              <a:t>Total cost norms : Rs. 7.45 per child per day.</a:t>
            </a:r>
          </a:p>
          <a:p>
            <a:pPr marL="274320" indent="-274320" eaLnBrk="1" fontAlgn="auto" hangingPunct="1">
              <a:lnSpc>
                <a:spcPct val="80000"/>
              </a:lnSpc>
              <a:spcAft>
                <a:spcPts val="0"/>
              </a:spcAft>
              <a:buClr>
                <a:srgbClr val="C00000"/>
              </a:buClr>
              <a:buFont typeface="Wingdings" pitchFamily="2" charset="2"/>
              <a:buChar char="Ø"/>
              <a:defRPr/>
            </a:pPr>
            <a:r>
              <a:rPr lang="en-US" sz="3000" dirty="0">
                <a:solidFill>
                  <a:srgbClr val="0000CC"/>
                </a:solidFill>
                <a:latin typeface="Candara" panose="020E0502030303020204" pitchFamily="34" charset="0"/>
                <a:cs typeface="Arial" pitchFamily="34" charset="0"/>
              </a:rPr>
              <a:t>Govt. of India’s assistance : Rs. 6.70 &amp; State share: Rs. 0.75.</a:t>
            </a:r>
          </a:p>
          <a:p>
            <a:pPr marL="274320" indent="-274320" eaLnBrk="1" fontAlgn="auto" hangingPunct="1">
              <a:lnSpc>
                <a:spcPct val="80000"/>
              </a:lnSpc>
              <a:spcAft>
                <a:spcPts val="0"/>
              </a:spcAft>
              <a:buClr>
                <a:srgbClr val="C00000"/>
              </a:buClr>
              <a:buFont typeface="Wingdings" pitchFamily="2" charset="2"/>
              <a:buChar char="Ø"/>
              <a:defRPr/>
            </a:pPr>
            <a:r>
              <a:rPr lang="en-US" sz="3000" dirty="0">
                <a:solidFill>
                  <a:srgbClr val="0000CC"/>
                </a:solidFill>
                <a:latin typeface="Candara" panose="020E0502030303020204" pitchFamily="34" charset="0"/>
                <a:cs typeface="Arial" pitchFamily="34" charset="0"/>
              </a:rPr>
              <a:t>Rice 150 </a:t>
            </a:r>
            <a:r>
              <a:rPr lang="en-US" sz="3000" dirty="0" err="1">
                <a:solidFill>
                  <a:srgbClr val="0000CC"/>
                </a:solidFill>
                <a:latin typeface="Candara" panose="020E0502030303020204" pitchFamily="34" charset="0"/>
                <a:cs typeface="Arial" pitchFamily="34" charset="0"/>
              </a:rPr>
              <a:t>gms</a:t>
            </a:r>
            <a:r>
              <a:rPr lang="en-US" sz="3000" dirty="0">
                <a:solidFill>
                  <a:srgbClr val="0000CC"/>
                </a:solidFill>
                <a:latin typeface="Candara" panose="020E0502030303020204" pitchFamily="34" charset="0"/>
                <a:cs typeface="Arial" pitchFamily="34" charset="0"/>
              </a:rPr>
              <a:t>.</a:t>
            </a:r>
          </a:p>
        </p:txBody>
      </p:sp>
      <p:sp>
        <p:nvSpPr>
          <p:cNvPr id="6" name="Slide Number Placeholder 5"/>
          <p:cNvSpPr>
            <a:spLocks noGrp="1"/>
          </p:cNvSpPr>
          <p:nvPr>
            <p:ph type="sldNum" sz="quarter" idx="12"/>
          </p:nvPr>
        </p:nvSpPr>
        <p:spPr/>
        <p:txBody>
          <a:bodyPr/>
          <a:lstStyle/>
          <a:p>
            <a:pPr>
              <a:defRPr/>
            </a:pPr>
            <a:fld id="{337449DD-61FE-41B6-87CF-EF3F9106C809}" type="slidenum">
              <a:rPr lang="en-US" smtClean="0"/>
              <a:pPr>
                <a:defRPr/>
              </a:pPr>
              <a:t>5</a:t>
            </a:fld>
            <a:endParaRPr lang="en-US"/>
          </a:p>
        </p:txBody>
      </p:sp>
      <p:pic>
        <p:nvPicPr>
          <p:cNvPr id="7" name="Picture 2" descr="C:\Users\Mid-Day-Meal\Desktop\POWER POINT AWP 14-15\mdmbanner.gif"/>
          <p:cNvPicPr>
            <a:picLocks noChangeAspect="1" noChangeArrowheads="1" noCrop="1"/>
          </p:cNvPicPr>
          <p:nvPr/>
        </p:nvPicPr>
        <p:blipFill>
          <a:blip r:embed="rId2" cstate="print"/>
          <a:srcRect/>
          <a:stretch>
            <a:fillRect/>
          </a:stretch>
        </p:blipFill>
        <p:spPr bwMode="auto">
          <a:xfrm>
            <a:off x="0" y="-1"/>
            <a:ext cx="9144000" cy="838201"/>
          </a:xfrm>
          <a:prstGeom prst="rect">
            <a:avLst/>
          </a:prstGeom>
          <a:noFill/>
        </p:spPr>
      </p:pic>
      <p:pic>
        <p:nvPicPr>
          <p:cNvPr id="8" name="Picture 3" descr="C:\Users\Susanta\Desktop\MDM Photo for Delhi AWP\IMG_20160223_130820.jpg"/>
          <p:cNvPicPr>
            <a:picLocks noChangeAspect="1" noChangeArrowheads="1"/>
          </p:cNvPicPr>
          <p:nvPr/>
        </p:nvPicPr>
        <p:blipFill>
          <a:blip r:embed="rId3" cstate="print"/>
          <a:srcRect/>
          <a:stretch>
            <a:fillRect/>
          </a:stretch>
        </p:blipFill>
        <p:spPr bwMode="auto">
          <a:xfrm>
            <a:off x="6400800" y="990600"/>
            <a:ext cx="2400300" cy="2286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6094E1F-1BD6-4431-B988-D77E69C03643}" type="slidenum">
              <a:rPr lang="en-US" smtClean="0"/>
              <a:pPr>
                <a:defRPr/>
              </a:pPr>
              <a:t>6</a:t>
            </a:fld>
            <a:endParaRPr lang="en-US"/>
          </a:p>
        </p:txBody>
      </p:sp>
      <p:pic>
        <p:nvPicPr>
          <p:cNvPr id="6" name="Picture 2" descr="C:\Users\Mid-Day-Meal\Desktop\POWER POINT AWP 14-15\mdmbanner.gif"/>
          <p:cNvPicPr>
            <a:picLocks noChangeAspect="1" noChangeArrowheads="1" noCrop="1"/>
          </p:cNvPicPr>
          <p:nvPr/>
        </p:nvPicPr>
        <p:blipFill>
          <a:blip r:embed="rId2" cstate="print"/>
          <a:srcRect/>
          <a:stretch>
            <a:fillRect/>
          </a:stretch>
        </p:blipFill>
        <p:spPr bwMode="auto">
          <a:xfrm>
            <a:off x="0" y="-1"/>
            <a:ext cx="9144000" cy="914401"/>
          </a:xfrm>
          <a:prstGeom prst="rect">
            <a:avLst/>
          </a:prstGeom>
          <a:noFill/>
        </p:spPr>
      </p:pic>
      <p:sp>
        <p:nvSpPr>
          <p:cNvPr id="7" name="TextBox 6"/>
          <p:cNvSpPr txBox="1"/>
          <p:nvPr/>
        </p:nvSpPr>
        <p:spPr>
          <a:xfrm>
            <a:off x="0" y="1270311"/>
            <a:ext cx="8534400" cy="4016484"/>
          </a:xfrm>
          <a:prstGeom prst="rect">
            <a:avLst/>
          </a:prstGeom>
          <a:noFill/>
        </p:spPr>
        <p:txBody>
          <a:bodyPr wrap="square">
            <a:spAutoFit/>
          </a:bodyPr>
          <a:lstStyle/>
          <a:p>
            <a:pPr algn="ctr">
              <a:defRPr/>
            </a:pPr>
            <a:r>
              <a:rPr lang="en-US" sz="2800" b="1" dirty="0">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Reasons for Uniform common Menu for MDM</a:t>
            </a:r>
          </a:p>
          <a:p>
            <a:pPr algn="ctr">
              <a:defRPr/>
            </a:pPr>
            <a:endParaRPr lang="en-US" sz="1100" b="1" dirty="0">
              <a:solidFill>
                <a:srgbClr val="000099"/>
              </a:solidFill>
              <a:latin typeface="Arial Black" pitchFamily="34" charset="0"/>
              <a:cs typeface="Arial" pitchFamily="34" charset="0"/>
            </a:endParaRPr>
          </a:p>
          <a:p>
            <a:pPr marL="744538" lvl="1" indent="-287338" algn="just">
              <a:buClr>
                <a:srgbClr val="C00000"/>
              </a:buClr>
              <a:buFont typeface="Wingdings" pitchFamily="2" charset="2"/>
              <a:buChar char="Ø"/>
              <a:defRPr/>
            </a:pPr>
            <a:r>
              <a:rPr lang="en-US" sz="2400" dirty="0">
                <a:solidFill>
                  <a:srgbClr val="0000CC"/>
                </a:solidFill>
                <a:latin typeface="Candara" panose="020E0502030303020204" pitchFamily="34" charset="0"/>
                <a:cs typeface="Arial" pitchFamily="34" charset="0"/>
              </a:rPr>
              <a:t>Equal and uniform nutritional benefit for all students throughout the state.</a:t>
            </a:r>
          </a:p>
          <a:p>
            <a:pPr marL="744538" lvl="1" indent="-287338" algn="just">
              <a:buClr>
                <a:srgbClr val="C00000"/>
              </a:buClr>
              <a:buFont typeface="Wingdings" pitchFamily="2" charset="2"/>
              <a:buChar char="Ø"/>
              <a:defRPr/>
            </a:pPr>
            <a:endParaRPr lang="en-US" sz="1100" dirty="0">
              <a:solidFill>
                <a:srgbClr val="0000CC"/>
              </a:solidFill>
              <a:latin typeface="Candara" panose="020E0502030303020204" pitchFamily="34" charset="0"/>
              <a:cs typeface="Arial" pitchFamily="34" charset="0"/>
            </a:endParaRPr>
          </a:p>
          <a:p>
            <a:pPr marL="744538" lvl="1" indent="-287338" algn="just">
              <a:buClr>
                <a:srgbClr val="C00000"/>
              </a:buClr>
              <a:buFont typeface="Wingdings" pitchFamily="2" charset="2"/>
              <a:buChar char="Ø"/>
              <a:defRPr/>
            </a:pPr>
            <a:r>
              <a:rPr lang="en-US" sz="2400" dirty="0">
                <a:solidFill>
                  <a:srgbClr val="0000CC"/>
                </a:solidFill>
                <a:latin typeface="Candara" panose="020E0502030303020204" pitchFamily="34" charset="0"/>
                <a:cs typeface="Arial" pitchFamily="34" charset="0"/>
              </a:rPr>
              <a:t>Similar Food habits.</a:t>
            </a:r>
          </a:p>
          <a:p>
            <a:pPr marL="744538" lvl="1" indent="-287338" algn="just">
              <a:buClr>
                <a:srgbClr val="C00000"/>
              </a:buClr>
              <a:buFont typeface="Wingdings" pitchFamily="2" charset="2"/>
              <a:buChar char="Ø"/>
              <a:defRPr/>
            </a:pPr>
            <a:endParaRPr lang="en-US" sz="1050" dirty="0">
              <a:solidFill>
                <a:srgbClr val="0000CC"/>
              </a:solidFill>
              <a:latin typeface="Candara" panose="020E0502030303020204" pitchFamily="34" charset="0"/>
              <a:cs typeface="Arial" pitchFamily="34" charset="0"/>
            </a:endParaRPr>
          </a:p>
          <a:p>
            <a:pPr marL="744538" lvl="1" indent="-287338" algn="just">
              <a:buClr>
                <a:srgbClr val="C00000"/>
              </a:buClr>
              <a:buFont typeface="Wingdings" pitchFamily="2" charset="2"/>
              <a:buChar char="Ø"/>
              <a:defRPr/>
            </a:pPr>
            <a:r>
              <a:rPr lang="en-US" sz="2400" dirty="0">
                <a:solidFill>
                  <a:srgbClr val="0000CC"/>
                </a:solidFill>
                <a:latin typeface="Candara" panose="020E0502030303020204" pitchFamily="34" charset="0"/>
                <a:cs typeface="Arial" pitchFamily="34" charset="0"/>
              </a:rPr>
              <a:t>Better monitoring and administrative effectiveness.</a:t>
            </a:r>
          </a:p>
          <a:p>
            <a:pPr marL="744538" lvl="1" indent="-287338" algn="just">
              <a:buClr>
                <a:srgbClr val="C00000"/>
              </a:buClr>
              <a:buFont typeface="Wingdings" pitchFamily="2" charset="2"/>
              <a:buChar char="Ø"/>
              <a:defRPr/>
            </a:pPr>
            <a:endParaRPr lang="en-US" sz="1050" dirty="0">
              <a:solidFill>
                <a:srgbClr val="0000CC"/>
              </a:solidFill>
              <a:latin typeface="Candara" panose="020E0502030303020204" pitchFamily="34" charset="0"/>
              <a:cs typeface="Arial" pitchFamily="34" charset="0"/>
            </a:endParaRPr>
          </a:p>
          <a:p>
            <a:pPr marL="744538" lvl="1" indent="-287338" algn="just">
              <a:buClr>
                <a:srgbClr val="C00000"/>
              </a:buClr>
              <a:buFont typeface="Wingdings" pitchFamily="2" charset="2"/>
              <a:buChar char="Ø"/>
              <a:defRPr/>
            </a:pPr>
            <a:r>
              <a:rPr lang="en-US" sz="2400" dirty="0">
                <a:solidFill>
                  <a:srgbClr val="0000CC"/>
                </a:solidFill>
                <a:latin typeface="Candara" panose="020E0502030303020204" pitchFamily="34" charset="0"/>
                <a:cs typeface="Arial" pitchFamily="34" charset="0"/>
              </a:rPr>
              <a:t>Quality &amp; quantity of MDM can be checked as per specific fixed menu.</a:t>
            </a:r>
          </a:p>
          <a:p>
            <a:pPr marL="744538" lvl="1" indent="-287338">
              <a:buClr>
                <a:srgbClr val="C00000"/>
              </a:buClr>
              <a:buFont typeface="Wingdings" pitchFamily="2" charset="2"/>
              <a:buChar char="Ø"/>
              <a:defRPr/>
            </a:pPr>
            <a:endParaRPr lang="en-US" sz="1050" dirty="0">
              <a:solidFill>
                <a:srgbClr val="0000CC"/>
              </a:solidFill>
              <a:latin typeface="Candara" panose="020E0502030303020204" pitchFamily="34" charset="0"/>
              <a:cs typeface="Arial" pitchFamily="34" charset="0"/>
            </a:endParaRPr>
          </a:p>
          <a:p>
            <a:pPr marL="744538" lvl="1" indent="-287338" algn="just">
              <a:buClr>
                <a:srgbClr val="C00000"/>
              </a:buClr>
              <a:buFont typeface="Wingdings" pitchFamily="2" charset="2"/>
              <a:buChar char="Ø"/>
              <a:defRPr/>
            </a:pPr>
            <a:r>
              <a:rPr lang="en-US" sz="2400" dirty="0">
                <a:solidFill>
                  <a:srgbClr val="0000CC"/>
                </a:solidFill>
                <a:latin typeface="Candara" panose="020E0502030303020204" pitchFamily="34" charset="0"/>
                <a:cs typeface="Arial" pitchFamily="34" charset="0"/>
              </a:rPr>
              <a:t>Incorporate locally available vegetables.</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6094E1F-1BD6-4431-B988-D77E69C03643}" type="slidenum">
              <a:rPr lang="en-US" smtClean="0"/>
              <a:pPr>
                <a:defRPr/>
              </a:pPr>
              <a:t>7</a:t>
            </a:fld>
            <a:endParaRPr lang="en-US"/>
          </a:p>
        </p:txBody>
      </p:sp>
      <p:pic>
        <p:nvPicPr>
          <p:cNvPr id="6" name="Picture 2" descr="C:\Users\Mid-Day-Meal\Desktop\POWER POINT AWP 14-15\mdmbanner.gif"/>
          <p:cNvPicPr>
            <a:picLocks noChangeAspect="1" noChangeArrowheads="1" noCrop="1"/>
          </p:cNvPicPr>
          <p:nvPr/>
        </p:nvPicPr>
        <p:blipFill>
          <a:blip r:embed="rId2" cstate="print"/>
          <a:srcRect/>
          <a:stretch>
            <a:fillRect/>
          </a:stretch>
        </p:blipFill>
        <p:spPr bwMode="auto">
          <a:xfrm>
            <a:off x="0" y="-1"/>
            <a:ext cx="9144000" cy="914401"/>
          </a:xfrm>
          <a:prstGeom prst="rect">
            <a:avLst/>
          </a:prstGeom>
          <a:noFill/>
        </p:spPr>
      </p:pic>
      <p:sp>
        <p:nvSpPr>
          <p:cNvPr id="7" name="TextBox 6"/>
          <p:cNvSpPr txBox="1"/>
          <p:nvPr/>
        </p:nvSpPr>
        <p:spPr>
          <a:xfrm>
            <a:off x="381000" y="1371600"/>
            <a:ext cx="8305800" cy="5216813"/>
          </a:xfrm>
          <a:prstGeom prst="rect">
            <a:avLst/>
          </a:prstGeom>
          <a:noFill/>
        </p:spPr>
        <p:txBody>
          <a:bodyPr wrap="square">
            <a:spAutoFit/>
          </a:bodyPr>
          <a:lstStyle/>
          <a:p>
            <a:r>
              <a:rPr lang="en-US" sz="2800" b="1" dirty="0">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4. Cook-cum-Helpers:</a:t>
            </a:r>
          </a:p>
          <a:p>
            <a:pPr algn="just"/>
            <a:r>
              <a:rPr lang="en-US" sz="2400" dirty="0">
                <a:solidFill>
                  <a:srgbClr val="0000CC"/>
                </a:solidFill>
                <a:latin typeface="Candara" panose="020E0502030303020204" pitchFamily="34" charset="0"/>
                <a:cs typeface="Arial" pitchFamily="34" charset="0"/>
              </a:rPr>
              <a:t>At present, 11,011 nos. Cook-cum-Helpers engaged under Mid-Day-Meal Scheme at different school units. Cook-cum-Helpers are getting Rs.1,500/- per month (Central Contribution : Rs.900/- &amp; State Contribution Rs.600/-) as honorarium.</a:t>
            </a:r>
          </a:p>
          <a:p>
            <a:pPr algn="just"/>
            <a:endParaRPr lang="en-US" sz="1100" b="1" u="sng" dirty="0" smtClean="0">
              <a:solidFill>
                <a:srgbClr val="C00000"/>
              </a:solidFill>
              <a:latin typeface="Arial" pitchFamily="34" charset="0"/>
              <a:cs typeface="Arial" pitchFamily="34" charset="0"/>
            </a:endParaRPr>
          </a:p>
          <a:p>
            <a:pPr algn="just"/>
            <a:r>
              <a:rPr lang="en-US" sz="2800" b="1" dirty="0">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5. Kitchen Shed:</a:t>
            </a:r>
          </a:p>
          <a:p>
            <a:pPr algn="just"/>
            <a:r>
              <a:rPr lang="en-US" sz="2400" dirty="0">
                <a:solidFill>
                  <a:srgbClr val="0000CC"/>
                </a:solidFill>
                <a:latin typeface="Candara" panose="020E0502030303020204" pitchFamily="34" charset="0"/>
                <a:cs typeface="Arial" pitchFamily="34" charset="0"/>
              </a:rPr>
              <a:t>Kitchen Sheds have been constructed in all eligible school units as per guidelines of MHRD.</a:t>
            </a:r>
          </a:p>
          <a:p>
            <a:pPr algn="just"/>
            <a:endParaRPr lang="en-US" sz="1100" dirty="0" smtClean="0">
              <a:solidFill>
                <a:srgbClr val="0000FF"/>
              </a:solidFill>
              <a:latin typeface="Arial" pitchFamily="34" charset="0"/>
              <a:cs typeface="Arial" pitchFamily="34" charset="0"/>
            </a:endParaRPr>
          </a:p>
          <a:p>
            <a:pPr algn="just"/>
            <a:r>
              <a:rPr lang="en-US" sz="2800" b="1" dirty="0">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6. Kitchen Devices:</a:t>
            </a:r>
          </a:p>
          <a:p>
            <a:pPr algn="just"/>
            <a:r>
              <a:rPr lang="en-US" sz="2400" dirty="0">
                <a:solidFill>
                  <a:srgbClr val="0000CC"/>
                </a:solidFill>
                <a:latin typeface="Candara" panose="020E0502030303020204" pitchFamily="34" charset="0"/>
                <a:cs typeface="Arial" pitchFamily="34" charset="0"/>
              </a:rPr>
              <a:t>All school units have been facilitated with kitchen devices up to </a:t>
            </a:r>
            <a:r>
              <a:rPr lang="en-US" sz="2400" dirty="0" smtClean="0">
                <a:solidFill>
                  <a:srgbClr val="0000CC"/>
                </a:solidFill>
                <a:latin typeface="Candara" panose="020E0502030303020204" pitchFamily="34" charset="0"/>
                <a:cs typeface="Arial" pitchFamily="34" charset="0"/>
              </a:rPr>
              <a:t>2017-18. The fund against replacement of Kitchen Devices for the year 2018-19 &amp; 2019-20 has been received 14.01.2020.</a:t>
            </a:r>
            <a:endParaRPr lang="en-US" sz="2400" dirty="0">
              <a:solidFill>
                <a:srgbClr val="0000CC"/>
              </a:solidFill>
              <a:latin typeface="Candara" panose="020E0502030303020204" pitchFamily="34" charset="0"/>
              <a:cs typeface="Arial" pitchFamily="34" charset="0"/>
            </a:endParaRPr>
          </a:p>
          <a:p>
            <a:pPr algn="just"/>
            <a:endParaRPr lang="en-US" sz="1100" dirty="0" smtClean="0">
              <a:solidFill>
                <a:srgbClr val="0000FF"/>
              </a:solidFill>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6094E1F-1BD6-4431-B988-D77E69C03643}" type="slidenum">
              <a:rPr lang="en-US" smtClean="0"/>
              <a:pPr>
                <a:defRPr/>
              </a:pPr>
              <a:t>8</a:t>
            </a:fld>
            <a:endParaRPr lang="en-US"/>
          </a:p>
        </p:txBody>
      </p:sp>
      <p:pic>
        <p:nvPicPr>
          <p:cNvPr id="6" name="Picture 2" descr="C:\Users\Mid-Day-Meal\Desktop\POWER POINT AWP 14-15\mdmbanner.gif"/>
          <p:cNvPicPr>
            <a:picLocks noChangeAspect="1" noChangeArrowheads="1" noCrop="1"/>
          </p:cNvPicPr>
          <p:nvPr/>
        </p:nvPicPr>
        <p:blipFill>
          <a:blip r:embed="rId2" cstate="print"/>
          <a:srcRect/>
          <a:stretch>
            <a:fillRect/>
          </a:stretch>
        </p:blipFill>
        <p:spPr bwMode="auto">
          <a:xfrm>
            <a:off x="0" y="-1"/>
            <a:ext cx="9144000" cy="914401"/>
          </a:xfrm>
          <a:prstGeom prst="rect">
            <a:avLst/>
          </a:prstGeom>
          <a:noFill/>
        </p:spPr>
      </p:pic>
      <p:sp>
        <p:nvSpPr>
          <p:cNvPr id="2" name="Rectangle 1"/>
          <p:cNvSpPr/>
          <p:nvPr/>
        </p:nvSpPr>
        <p:spPr>
          <a:xfrm>
            <a:off x="419100" y="2816920"/>
            <a:ext cx="8305800" cy="3539430"/>
          </a:xfrm>
          <a:prstGeom prst="rect">
            <a:avLst/>
          </a:prstGeom>
        </p:spPr>
        <p:txBody>
          <a:bodyPr wrap="square">
            <a:spAutoFit/>
          </a:bodyPr>
          <a:lstStyle/>
          <a:p>
            <a:pPr lvl="0"/>
            <a:r>
              <a:rPr lang="en-US" sz="3200" b="1" dirty="0" smtClean="0">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8. Implementation </a:t>
            </a:r>
            <a:r>
              <a:rPr lang="en-US" sz="3200" b="1" dirty="0">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of Centralized Kitchen :</a:t>
            </a:r>
          </a:p>
          <a:p>
            <a:pPr algn="just"/>
            <a:r>
              <a:rPr lang="en-US" sz="2400" dirty="0">
                <a:solidFill>
                  <a:srgbClr val="0000CC"/>
                </a:solidFill>
                <a:latin typeface="Candara" panose="020E0502030303020204" pitchFamily="34" charset="0"/>
                <a:cs typeface="Arial" pitchFamily="34" charset="0"/>
              </a:rPr>
              <a:t>As per </a:t>
            </a:r>
            <a:r>
              <a:rPr lang="en-US" sz="2400" dirty="0" smtClean="0">
                <a:solidFill>
                  <a:srgbClr val="0000CC"/>
                </a:solidFill>
                <a:latin typeface="Candara" panose="020E0502030303020204" pitchFamily="34" charset="0"/>
                <a:cs typeface="Arial" pitchFamily="34" charset="0"/>
              </a:rPr>
              <a:t>decision of the Council of Ministers, Government of Tripura, </a:t>
            </a:r>
            <a:r>
              <a:rPr lang="en-US" sz="2400" dirty="0" err="1">
                <a:solidFill>
                  <a:srgbClr val="0000CC"/>
                </a:solidFill>
                <a:latin typeface="Candara" panose="020E0502030303020204" pitchFamily="34" charset="0"/>
                <a:cs typeface="Arial" pitchFamily="34" charset="0"/>
              </a:rPr>
              <a:t>Akshya</a:t>
            </a:r>
            <a:r>
              <a:rPr lang="en-US" sz="2400" dirty="0">
                <a:solidFill>
                  <a:srgbClr val="0000CC"/>
                </a:solidFill>
                <a:latin typeface="Candara" panose="020E0502030303020204" pitchFamily="34" charset="0"/>
                <a:cs typeface="Arial" pitchFamily="34" charset="0"/>
              </a:rPr>
              <a:t> </a:t>
            </a:r>
            <a:r>
              <a:rPr lang="en-US" sz="2400" dirty="0" err="1">
                <a:solidFill>
                  <a:srgbClr val="0000CC"/>
                </a:solidFill>
                <a:latin typeface="Candara" panose="020E0502030303020204" pitchFamily="34" charset="0"/>
                <a:cs typeface="Arial" pitchFamily="34" charset="0"/>
              </a:rPr>
              <a:t>Patra</a:t>
            </a:r>
            <a:r>
              <a:rPr lang="en-US" sz="2400" dirty="0">
                <a:solidFill>
                  <a:srgbClr val="0000CC"/>
                </a:solidFill>
                <a:latin typeface="Candara" panose="020E0502030303020204" pitchFamily="34" charset="0"/>
                <a:cs typeface="Arial" pitchFamily="34" charset="0"/>
              </a:rPr>
              <a:t> Foundation and </a:t>
            </a:r>
            <a:r>
              <a:rPr lang="en-US" sz="2400" dirty="0" err="1">
                <a:solidFill>
                  <a:srgbClr val="0000CC"/>
                </a:solidFill>
                <a:latin typeface="Candara" panose="020E0502030303020204" pitchFamily="34" charset="0"/>
                <a:cs typeface="Arial" pitchFamily="34" charset="0"/>
              </a:rPr>
              <a:t>Annamrita</a:t>
            </a:r>
            <a:r>
              <a:rPr lang="en-US" sz="2400" dirty="0">
                <a:solidFill>
                  <a:srgbClr val="0000CC"/>
                </a:solidFill>
                <a:latin typeface="Candara" panose="020E0502030303020204" pitchFamily="34" charset="0"/>
                <a:cs typeface="Arial" pitchFamily="34" charset="0"/>
              </a:rPr>
              <a:t> Foundation will be introduced for serving of mid-day-meal through Centralized Kitchen in West Tripura District. A </a:t>
            </a:r>
            <a:r>
              <a:rPr lang="en-US" sz="2400" dirty="0" err="1">
                <a:solidFill>
                  <a:srgbClr val="0000CC"/>
                </a:solidFill>
                <a:latin typeface="Candara" panose="020E0502030303020204" pitchFamily="34" charset="0"/>
                <a:cs typeface="Arial" pitchFamily="34" charset="0"/>
              </a:rPr>
              <a:t>MoU</a:t>
            </a:r>
            <a:r>
              <a:rPr lang="en-US" sz="2400" dirty="0">
                <a:solidFill>
                  <a:srgbClr val="0000CC"/>
                </a:solidFill>
                <a:latin typeface="Candara" panose="020E0502030303020204" pitchFamily="34" charset="0"/>
                <a:cs typeface="Arial" pitchFamily="34" charset="0"/>
              </a:rPr>
              <a:t> has also been signed between the Director, Elementary Education and </a:t>
            </a:r>
            <a:r>
              <a:rPr lang="en-US" sz="2400" dirty="0" err="1">
                <a:solidFill>
                  <a:srgbClr val="0000CC"/>
                </a:solidFill>
                <a:latin typeface="Candara" panose="020E0502030303020204" pitchFamily="34" charset="0"/>
                <a:cs typeface="Arial" pitchFamily="34" charset="0"/>
              </a:rPr>
              <a:t>Annamrita</a:t>
            </a:r>
            <a:r>
              <a:rPr lang="en-US" sz="2400" dirty="0">
                <a:solidFill>
                  <a:srgbClr val="0000CC"/>
                </a:solidFill>
                <a:latin typeface="Candara" panose="020E0502030303020204" pitchFamily="34" charset="0"/>
                <a:cs typeface="Arial" pitchFamily="34" charset="0"/>
              </a:rPr>
              <a:t> Foundation for setting up semi-automated Centralized Kitchen. Another MOU will be signed shorty with </a:t>
            </a:r>
            <a:r>
              <a:rPr lang="en-US" sz="2400" dirty="0" err="1">
                <a:solidFill>
                  <a:srgbClr val="0000CC"/>
                </a:solidFill>
                <a:latin typeface="Candara" panose="020E0502030303020204" pitchFamily="34" charset="0"/>
                <a:cs typeface="Arial" pitchFamily="34" charset="0"/>
              </a:rPr>
              <a:t>Akshya</a:t>
            </a:r>
            <a:r>
              <a:rPr lang="en-US" sz="2400" dirty="0">
                <a:solidFill>
                  <a:srgbClr val="0000CC"/>
                </a:solidFill>
                <a:latin typeface="Candara" panose="020E0502030303020204" pitchFamily="34" charset="0"/>
                <a:cs typeface="Arial" pitchFamily="34" charset="0"/>
              </a:rPr>
              <a:t> </a:t>
            </a:r>
            <a:r>
              <a:rPr lang="en-US" sz="2400" dirty="0" err="1">
                <a:solidFill>
                  <a:srgbClr val="0000CC"/>
                </a:solidFill>
                <a:latin typeface="Candara" panose="020E0502030303020204" pitchFamily="34" charset="0"/>
                <a:cs typeface="Arial" pitchFamily="34" charset="0"/>
              </a:rPr>
              <a:t>Patra</a:t>
            </a:r>
            <a:r>
              <a:rPr lang="en-US" sz="2400" dirty="0">
                <a:solidFill>
                  <a:srgbClr val="0000CC"/>
                </a:solidFill>
                <a:latin typeface="Candara" panose="020E0502030303020204" pitchFamily="34" charset="0"/>
                <a:cs typeface="Arial" pitchFamily="34" charset="0"/>
              </a:rPr>
              <a:t> Foundation. </a:t>
            </a:r>
            <a:endParaRPr lang="en-US" sz="1100" dirty="0">
              <a:solidFill>
                <a:srgbClr val="0000CC"/>
              </a:solidFill>
              <a:latin typeface="Candara" panose="020E0502030303020204" pitchFamily="34" charset="0"/>
              <a:cs typeface="Arial" pitchFamily="34" charset="0"/>
            </a:endParaRPr>
          </a:p>
        </p:txBody>
      </p:sp>
      <p:sp>
        <p:nvSpPr>
          <p:cNvPr id="3" name="Rectangle 2"/>
          <p:cNvSpPr/>
          <p:nvPr/>
        </p:nvSpPr>
        <p:spPr>
          <a:xfrm>
            <a:off x="381000" y="1254785"/>
            <a:ext cx="8471848" cy="1323439"/>
          </a:xfrm>
          <a:prstGeom prst="rect">
            <a:avLst/>
          </a:prstGeom>
        </p:spPr>
        <p:txBody>
          <a:bodyPr wrap="square">
            <a:spAutoFit/>
          </a:bodyPr>
          <a:lstStyle/>
          <a:p>
            <a:pPr algn="just"/>
            <a:r>
              <a:rPr lang="en-US" sz="3200" b="1" dirty="0">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7. MDM-MIS:</a:t>
            </a:r>
          </a:p>
          <a:p>
            <a:pPr algn="just"/>
            <a:r>
              <a:rPr lang="en-US" sz="2400" dirty="0">
                <a:solidFill>
                  <a:srgbClr val="0000CC"/>
                </a:solidFill>
                <a:latin typeface="Candara" panose="020E0502030303020204" pitchFamily="34" charset="0"/>
                <a:cs typeface="Arial" pitchFamily="34" charset="0"/>
              </a:rPr>
              <a:t>100% data entry in MDM-MIS has been completed up-to December, 2019.</a:t>
            </a:r>
          </a:p>
        </p:txBody>
      </p:sp>
    </p:spTree>
    <p:extLst>
      <p:ext uri="{BB962C8B-B14F-4D97-AF65-F5344CB8AC3E}">
        <p14:creationId xmlns:p14="http://schemas.microsoft.com/office/powerpoint/2010/main" val="287402508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6094E1F-1BD6-4431-B988-D77E69C03643}" type="slidenum">
              <a:rPr lang="en-US" smtClean="0"/>
              <a:pPr>
                <a:defRPr/>
              </a:pPr>
              <a:t>9</a:t>
            </a:fld>
            <a:endParaRPr lang="en-US"/>
          </a:p>
        </p:txBody>
      </p:sp>
      <p:pic>
        <p:nvPicPr>
          <p:cNvPr id="6" name="Picture 2" descr="C:\Users\Mid-Day-Meal\Desktop\POWER POINT AWP 14-15\mdmbanner.gif"/>
          <p:cNvPicPr>
            <a:picLocks noChangeAspect="1" noChangeArrowheads="1" noCrop="1"/>
          </p:cNvPicPr>
          <p:nvPr/>
        </p:nvPicPr>
        <p:blipFill>
          <a:blip r:embed="rId2" cstate="print"/>
          <a:srcRect/>
          <a:stretch>
            <a:fillRect/>
          </a:stretch>
        </p:blipFill>
        <p:spPr bwMode="auto">
          <a:xfrm>
            <a:off x="0" y="-1"/>
            <a:ext cx="9144000" cy="914401"/>
          </a:xfrm>
          <a:prstGeom prst="rect">
            <a:avLst/>
          </a:prstGeom>
          <a:noFill/>
        </p:spPr>
      </p:pic>
      <p:sp>
        <p:nvSpPr>
          <p:cNvPr id="5" name="Rectangle 4"/>
          <p:cNvSpPr/>
          <p:nvPr/>
        </p:nvSpPr>
        <p:spPr>
          <a:xfrm>
            <a:off x="0" y="848380"/>
            <a:ext cx="6505307" cy="523220"/>
          </a:xfrm>
          <a:prstGeom prst="rect">
            <a:avLst/>
          </a:prstGeom>
        </p:spPr>
        <p:txBody>
          <a:bodyPr wrap="none">
            <a:spAutoFit/>
          </a:bodyPr>
          <a:lstStyle/>
          <a:p>
            <a:r>
              <a:rPr lang="en-US" sz="2800" b="1" dirty="0" smtClean="0">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9. </a:t>
            </a:r>
            <a:r>
              <a:rPr lang="en-US" sz="2800" b="1" dirty="0">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Automated Monitoring System (AMS) :</a:t>
            </a:r>
          </a:p>
        </p:txBody>
      </p:sp>
      <p:sp>
        <p:nvSpPr>
          <p:cNvPr id="8" name="Rectangle 7"/>
          <p:cNvSpPr/>
          <p:nvPr/>
        </p:nvSpPr>
        <p:spPr>
          <a:xfrm>
            <a:off x="76200" y="1219200"/>
            <a:ext cx="8763000" cy="1107996"/>
          </a:xfrm>
          <a:prstGeom prst="rect">
            <a:avLst/>
          </a:prstGeom>
        </p:spPr>
        <p:txBody>
          <a:bodyPr wrap="square">
            <a:spAutoFit/>
          </a:bodyPr>
          <a:lstStyle/>
          <a:p>
            <a:pPr algn="just"/>
            <a:r>
              <a:rPr lang="en-US" sz="2200" dirty="0">
                <a:solidFill>
                  <a:srgbClr val="0000CC"/>
                </a:solidFill>
                <a:latin typeface="Candara" panose="020E0502030303020204" pitchFamily="34" charset="0"/>
                <a:cs typeface="Arial" pitchFamily="34" charset="0"/>
              </a:rPr>
              <a:t>Automated Monitoring System (AMS) has been rolled out in the State. Presently, average 76% schools are reporting on daily basis. Steps have been taken for covering the 100% schools.</a:t>
            </a:r>
          </a:p>
        </p:txBody>
      </p:sp>
      <p:sp>
        <p:nvSpPr>
          <p:cNvPr id="9" name="Rectangle 8"/>
          <p:cNvSpPr/>
          <p:nvPr/>
        </p:nvSpPr>
        <p:spPr>
          <a:xfrm>
            <a:off x="75036" y="2272255"/>
            <a:ext cx="2803588" cy="523220"/>
          </a:xfrm>
          <a:prstGeom prst="rect">
            <a:avLst/>
          </a:prstGeom>
        </p:spPr>
        <p:txBody>
          <a:bodyPr wrap="none">
            <a:spAutoFit/>
          </a:bodyPr>
          <a:lstStyle/>
          <a:p>
            <a:r>
              <a:rPr lang="en-US" sz="2800" b="1" dirty="0" smtClean="0">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10. </a:t>
            </a:r>
            <a:r>
              <a:rPr lang="en-US" sz="2800" b="1" dirty="0">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Food Testing :</a:t>
            </a:r>
          </a:p>
        </p:txBody>
      </p:sp>
      <p:sp>
        <p:nvSpPr>
          <p:cNvPr id="10" name="Rectangle 9"/>
          <p:cNvSpPr/>
          <p:nvPr/>
        </p:nvSpPr>
        <p:spPr>
          <a:xfrm>
            <a:off x="76200" y="2667000"/>
            <a:ext cx="8686800" cy="1107996"/>
          </a:xfrm>
          <a:prstGeom prst="rect">
            <a:avLst/>
          </a:prstGeom>
        </p:spPr>
        <p:txBody>
          <a:bodyPr wrap="square">
            <a:spAutoFit/>
          </a:bodyPr>
          <a:lstStyle/>
          <a:p>
            <a:pPr algn="just"/>
            <a:r>
              <a:rPr lang="en-US" sz="2200" dirty="0">
                <a:solidFill>
                  <a:srgbClr val="0000CC"/>
                </a:solidFill>
                <a:latin typeface="Candara" panose="020E0502030303020204" pitchFamily="34" charset="0"/>
                <a:cs typeface="Arial" pitchFamily="34" charset="0"/>
              </a:rPr>
              <a:t>10 (ten) Cooked Food Sample was collected by the Chief Medical Officers of different Districts during the year of 2019-20. All reports are found “No Pathogenic organism grown in culture”.</a:t>
            </a:r>
          </a:p>
        </p:txBody>
      </p:sp>
      <p:sp>
        <p:nvSpPr>
          <p:cNvPr id="11" name="Rectangle 10"/>
          <p:cNvSpPr/>
          <p:nvPr/>
        </p:nvSpPr>
        <p:spPr>
          <a:xfrm>
            <a:off x="76200" y="3749695"/>
            <a:ext cx="8839200" cy="1585049"/>
          </a:xfrm>
          <a:prstGeom prst="rect">
            <a:avLst/>
          </a:prstGeom>
        </p:spPr>
        <p:txBody>
          <a:bodyPr wrap="square">
            <a:spAutoFit/>
          </a:bodyPr>
          <a:lstStyle/>
          <a:p>
            <a:pPr algn="just"/>
            <a:r>
              <a:rPr lang="en-US" sz="2800" b="1" dirty="0" smtClean="0">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11. </a:t>
            </a:r>
            <a:r>
              <a:rPr lang="en-US" sz="2800" b="1" dirty="0">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Social Audit:</a:t>
            </a:r>
          </a:p>
          <a:p>
            <a:pPr algn="just"/>
            <a:r>
              <a:rPr lang="en-US" sz="2200" dirty="0">
                <a:solidFill>
                  <a:srgbClr val="0000CC"/>
                </a:solidFill>
                <a:latin typeface="Candara" panose="020E0502030303020204" pitchFamily="34" charset="0"/>
                <a:cs typeface="Arial" pitchFamily="34" charset="0"/>
              </a:rPr>
              <a:t>Social Audit has been conducted in 208 schools under </a:t>
            </a:r>
            <a:r>
              <a:rPr lang="en-US" sz="2200" dirty="0" err="1">
                <a:solidFill>
                  <a:srgbClr val="0000CC"/>
                </a:solidFill>
                <a:latin typeface="Candara" panose="020E0502030303020204" pitchFamily="34" charset="0"/>
                <a:cs typeface="Arial" pitchFamily="34" charset="0"/>
              </a:rPr>
              <a:t>Dukli</a:t>
            </a:r>
            <a:r>
              <a:rPr lang="en-US" sz="2200" dirty="0">
                <a:solidFill>
                  <a:srgbClr val="0000CC"/>
                </a:solidFill>
                <a:latin typeface="Candara" panose="020E0502030303020204" pitchFamily="34" charset="0"/>
                <a:cs typeface="Arial" pitchFamily="34" charset="0"/>
              </a:rPr>
              <a:t> Block, West Tripura District and </a:t>
            </a:r>
            <a:r>
              <a:rPr lang="en-US" sz="2200" dirty="0" err="1">
                <a:solidFill>
                  <a:srgbClr val="0000CC"/>
                </a:solidFill>
                <a:latin typeface="Candara" panose="020E0502030303020204" pitchFamily="34" charset="0"/>
                <a:cs typeface="Arial" pitchFamily="34" charset="0"/>
              </a:rPr>
              <a:t>Dumburnagar</a:t>
            </a:r>
            <a:r>
              <a:rPr lang="en-US" sz="2200" dirty="0">
                <a:solidFill>
                  <a:srgbClr val="0000CC"/>
                </a:solidFill>
                <a:latin typeface="Candara" panose="020E0502030303020204" pitchFamily="34" charset="0"/>
                <a:cs typeface="Arial" pitchFamily="34" charset="0"/>
              </a:rPr>
              <a:t> Block, </a:t>
            </a:r>
            <a:r>
              <a:rPr lang="en-US" sz="2200" dirty="0" err="1">
                <a:solidFill>
                  <a:srgbClr val="0000CC"/>
                </a:solidFill>
                <a:latin typeface="Candara" panose="020E0502030303020204" pitchFamily="34" charset="0"/>
                <a:cs typeface="Arial" pitchFamily="34" charset="0"/>
              </a:rPr>
              <a:t>Dhalai</a:t>
            </a:r>
            <a:r>
              <a:rPr lang="en-US" sz="2200" dirty="0">
                <a:solidFill>
                  <a:srgbClr val="0000CC"/>
                </a:solidFill>
                <a:latin typeface="Candara" panose="020E0502030303020204" pitchFamily="34" charset="0"/>
                <a:cs typeface="Arial" pitchFamily="34" charset="0"/>
              </a:rPr>
              <a:t> District  as per guidelines of the Ministry of HRD.</a:t>
            </a:r>
          </a:p>
        </p:txBody>
      </p:sp>
      <p:sp>
        <p:nvSpPr>
          <p:cNvPr id="12" name="Rectangle 11"/>
          <p:cNvSpPr/>
          <p:nvPr/>
        </p:nvSpPr>
        <p:spPr>
          <a:xfrm>
            <a:off x="76200" y="5181600"/>
            <a:ext cx="7543799" cy="523220"/>
          </a:xfrm>
          <a:prstGeom prst="rect">
            <a:avLst/>
          </a:prstGeom>
        </p:spPr>
        <p:txBody>
          <a:bodyPr wrap="square">
            <a:spAutoFit/>
          </a:bodyPr>
          <a:lstStyle/>
          <a:p>
            <a:r>
              <a:rPr lang="en-US" sz="2800" b="1" dirty="0" smtClean="0">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12. </a:t>
            </a:r>
            <a:r>
              <a:rPr lang="en-US" sz="2800" b="1" dirty="0">
                <a:solidFill>
                  <a:srgbClr val="0000CC"/>
                </a:solidFill>
                <a:effectLst>
                  <a:outerShdw blurRad="38100" dist="38100" dir="2700000" algn="tl">
                    <a:srgbClr val="000000">
                      <a:alpha val="43137"/>
                    </a:srgbClr>
                  </a:outerShdw>
                </a:effectLst>
                <a:latin typeface="Candara" panose="020E0502030303020204" pitchFamily="34" charset="0"/>
                <a:cs typeface="Arial" pitchFamily="34" charset="0"/>
              </a:rPr>
              <a:t>Distribution of IFA &amp; De-Worming Tablets:</a:t>
            </a:r>
          </a:p>
        </p:txBody>
      </p:sp>
      <p:sp>
        <p:nvSpPr>
          <p:cNvPr id="13" name="Rectangle 1"/>
          <p:cNvSpPr>
            <a:spLocks noChangeArrowheads="1"/>
          </p:cNvSpPr>
          <p:nvPr/>
        </p:nvSpPr>
        <p:spPr bwMode="auto">
          <a:xfrm>
            <a:off x="152400" y="5592633"/>
            <a:ext cx="86868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eaLnBrk="1" latinLnBrk="0" hangingPunct="1">
              <a:lnSpc>
                <a:spcPct val="100000"/>
              </a:lnSpc>
              <a:buClrTx/>
              <a:buSzTx/>
              <a:buFontTx/>
              <a:buNone/>
              <a:tabLst/>
            </a:pPr>
            <a:r>
              <a:rPr lang="en-US" sz="2200" dirty="0">
                <a:solidFill>
                  <a:srgbClr val="0000CC"/>
                </a:solidFill>
                <a:latin typeface="Candara" panose="020E0502030303020204" pitchFamily="34" charset="0"/>
                <a:cs typeface="Arial" pitchFamily="34" charset="0"/>
              </a:rPr>
              <a:t>All school have been provided IFA Tablets for the children by National Health Mission. De-worming tablets have also been provided to all the children during De-worming Day followed by Mop Up day.</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6128</TotalTime>
  <Words>1723</Words>
  <Application>Microsoft Office PowerPoint</Application>
  <PresentationFormat>On-screen Show (4:3)</PresentationFormat>
  <Paragraphs>467</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Category of  Educational Institutions </vt:lpstr>
      <vt:lpstr>PowerPoint Presentation</vt:lpstr>
      <vt:lpstr>PowerPoint Presentation</vt:lpstr>
      <vt:lpstr>3. Menu &amp; Cost Norms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Mridula sircar</cp:lastModifiedBy>
  <cp:revision>726</cp:revision>
  <cp:lastPrinted>2020-05-04T06:10:38Z</cp:lastPrinted>
  <dcterms:created xsi:type="dcterms:W3CDTF">2011-05-12T17:39:24Z</dcterms:created>
  <dcterms:modified xsi:type="dcterms:W3CDTF">2020-06-26T14:15:55Z</dcterms:modified>
</cp:coreProperties>
</file>